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194"/>
  </p:notesMasterIdLst>
  <p:sldIdLst>
    <p:sldId id="413" r:id="rId5"/>
    <p:sldId id="414" r:id="rId6"/>
    <p:sldId id="415" r:id="rId7"/>
    <p:sldId id="417" r:id="rId8"/>
    <p:sldId id="418" r:id="rId9"/>
    <p:sldId id="419" r:id="rId10"/>
    <p:sldId id="618" r:id="rId11"/>
    <p:sldId id="619" r:id="rId12"/>
    <p:sldId id="620" r:id="rId13"/>
    <p:sldId id="621" r:id="rId14"/>
    <p:sldId id="623" r:id="rId15"/>
    <p:sldId id="624" r:id="rId16"/>
    <p:sldId id="1387" r:id="rId17"/>
    <p:sldId id="361" r:id="rId18"/>
    <p:sldId id="2818" r:id="rId19"/>
    <p:sldId id="2819" r:id="rId20"/>
    <p:sldId id="2820" r:id="rId21"/>
    <p:sldId id="2991" r:id="rId22"/>
    <p:sldId id="2828" r:id="rId23"/>
    <p:sldId id="2829" r:id="rId24"/>
    <p:sldId id="2830" r:id="rId25"/>
    <p:sldId id="2831" r:id="rId26"/>
    <p:sldId id="2994" r:id="rId27"/>
    <p:sldId id="2832" r:id="rId28"/>
    <p:sldId id="2980" r:id="rId29"/>
    <p:sldId id="2833" r:id="rId30"/>
    <p:sldId id="2974" r:id="rId31"/>
    <p:sldId id="2834" r:id="rId32"/>
    <p:sldId id="2976" r:id="rId33"/>
    <p:sldId id="2836" r:id="rId34"/>
    <p:sldId id="2837" r:id="rId35"/>
    <p:sldId id="2839" r:id="rId36"/>
    <p:sldId id="2840" r:id="rId37"/>
    <p:sldId id="2841" r:id="rId38"/>
    <p:sldId id="2838" r:id="rId39"/>
    <p:sldId id="2842" r:id="rId40"/>
    <p:sldId id="2843" r:id="rId41"/>
    <p:sldId id="2844" r:id="rId42"/>
    <p:sldId id="2845" r:id="rId43"/>
    <p:sldId id="2846" r:id="rId44"/>
    <p:sldId id="2847" r:id="rId45"/>
    <p:sldId id="2848" r:id="rId46"/>
    <p:sldId id="2981" r:id="rId47"/>
    <p:sldId id="2982" r:id="rId48"/>
    <p:sldId id="2849" r:id="rId49"/>
    <p:sldId id="2992" r:id="rId50"/>
    <p:sldId id="2850" r:id="rId51"/>
    <p:sldId id="2851" r:id="rId52"/>
    <p:sldId id="2852" r:id="rId53"/>
    <p:sldId id="2853" r:id="rId54"/>
    <p:sldId id="2855" r:id="rId55"/>
    <p:sldId id="2856" r:id="rId56"/>
    <p:sldId id="2857" r:id="rId57"/>
    <p:sldId id="2858" r:id="rId58"/>
    <p:sldId id="2859" r:id="rId59"/>
    <p:sldId id="2860" r:id="rId60"/>
    <p:sldId id="2993" r:id="rId61"/>
    <p:sldId id="2854" r:id="rId62"/>
    <p:sldId id="2861" r:id="rId63"/>
    <p:sldId id="2862" r:id="rId64"/>
    <p:sldId id="2863" r:id="rId65"/>
    <p:sldId id="2864" r:id="rId66"/>
    <p:sldId id="2865" r:id="rId67"/>
    <p:sldId id="2866" r:id="rId68"/>
    <p:sldId id="2867" r:id="rId69"/>
    <p:sldId id="2870" r:id="rId70"/>
    <p:sldId id="2871" r:id="rId71"/>
    <p:sldId id="2873" r:id="rId72"/>
    <p:sldId id="2874" r:id="rId73"/>
    <p:sldId id="2875" r:id="rId74"/>
    <p:sldId id="2876" r:id="rId75"/>
    <p:sldId id="2869" r:id="rId76"/>
    <p:sldId id="2928" r:id="rId77"/>
    <p:sldId id="2929" r:id="rId78"/>
    <p:sldId id="2931" r:id="rId79"/>
    <p:sldId id="2930" r:id="rId80"/>
    <p:sldId id="2951" r:id="rId81"/>
    <p:sldId id="2807" r:id="rId82"/>
    <p:sldId id="2934" r:id="rId83"/>
    <p:sldId id="2935" r:id="rId84"/>
    <p:sldId id="2936" r:id="rId85"/>
    <p:sldId id="2937" r:id="rId86"/>
    <p:sldId id="2938" r:id="rId87"/>
    <p:sldId id="2939" r:id="rId88"/>
    <p:sldId id="2940" r:id="rId89"/>
    <p:sldId id="2941" r:id="rId90"/>
    <p:sldId id="2995" r:id="rId91"/>
    <p:sldId id="2983" r:id="rId92"/>
    <p:sldId id="2984" r:id="rId93"/>
    <p:sldId id="2985" r:id="rId94"/>
    <p:sldId id="2986" r:id="rId95"/>
    <p:sldId id="2987" r:id="rId96"/>
    <p:sldId id="2988" r:id="rId97"/>
    <p:sldId id="2989" r:id="rId98"/>
    <p:sldId id="2946" r:id="rId99"/>
    <p:sldId id="2947" r:id="rId100"/>
    <p:sldId id="2978" r:id="rId101"/>
    <p:sldId id="2990" r:id="rId102"/>
    <p:sldId id="2911" r:id="rId103"/>
    <p:sldId id="2912" r:id="rId104"/>
    <p:sldId id="2913" r:id="rId105"/>
    <p:sldId id="2914" r:id="rId106"/>
    <p:sldId id="2915" r:id="rId107"/>
    <p:sldId id="2916" r:id="rId108"/>
    <p:sldId id="2917" r:id="rId109"/>
    <p:sldId id="2922" r:id="rId110"/>
    <p:sldId id="2924" r:id="rId111"/>
    <p:sldId id="2923" r:id="rId112"/>
    <p:sldId id="2925" r:id="rId113"/>
    <p:sldId id="2918" r:id="rId114"/>
    <p:sldId id="2919" r:id="rId115"/>
    <p:sldId id="2920" r:id="rId116"/>
    <p:sldId id="2921" r:id="rId117"/>
    <p:sldId id="2961" r:id="rId118"/>
    <p:sldId id="2956" r:id="rId119"/>
    <p:sldId id="2957" r:id="rId120"/>
    <p:sldId id="2960" r:id="rId121"/>
    <p:sldId id="2962" r:id="rId122"/>
    <p:sldId id="2963" r:id="rId123"/>
    <p:sldId id="2966" r:id="rId124"/>
    <p:sldId id="2967" r:id="rId125"/>
    <p:sldId id="2968" r:id="rId126"/>
    <p:sldId id="2969" r:id="rId127"/>
    <p:sldId id="2970" r:id="rId128"/>
    <p:sldId id="2964" r:id="rId129"/>
    <p:sldId id="2971" r:id="rId130"/>
    <p:sldId id="3012" r:id="rId131"/>
    <p:sldId id="507" r:id="rId132"/>
    <p:sldId id="3013" r:id="rId133"/>
    <p:sldId id="3014" r:id="rId134"/>
    <p:sldId id="3015" r:id="rId135"/>
    <p:sldId id="3016" r:id="rId136"/>
    <p:sldId id="3017" r:id="rId137"/>
    <p:sldId id="3018" r:id="rId138"/>
    <p:sldId id="3019" r:id="rId139"/>
    <p:sldId id="3020" r:id="rId140"/>
    <p:sldId id="3021" r:id="rId141"/>
    <p:sldId id="3022" r:id="rId142"/>
    <p:sldId id="3023" r:id="rId143"/>
    <p:sldId id="3024" r:id="rId144"/>
    <p:sldId id="3025" r:id="rId145"/>
    <p:sldId id="3026" r:id="rId146"/>
    <p:sldId id="3027" r:id="rId147"/>
    <p:sldId id="3028" r:id="rId148"/>
    <p:sldId id="3029" r:id="rId149"/>
    <p:sldId id="3030" r:id="rId150"/>
    <p:sldId id="3031" r:id="rId151"/>
    <p:sldId id="3032" r:id="rId152"/>
    <p:sldId id="3033" r:id="rId153"/>
    <p:sldId id="3034" r:id="rId154"/>
    <p:sldId id="3035" r:id="rId155"/>
    <p:sldId id="2823" r:id="rId156"/>
    <p:sldId id="3036" r:id="rId157"/>
    <p:sldId id="3037" r:id="rId158"/>
    <p:sldId id="2815" r:id="rId159"/>
    <p:sldId id="2824" r:id="rId160"/>
    <p:sldId id="2825" r:id="rId161"/>
    <p:sldId id="2826" r:id="rId162"/>
    <p:sldId id="2827" r:id="rId163"/>
    <p:sldId id="2996" r:id="rId164"/>
    <p:sldId id="2997" r:id="rId165"/>
    <p:sldId id="2998" r:id="rId166"/>
    <p:sldId id="2999" r:id="rId167"/>
    <p:sldId id="3000" r:id="rId168"/>
    <p:sldId id="3001" r:id="rId169"/>
    <p:sldId id="3002" r:id="rId170"/>
    <p:sldId id="3003" r:id="rId171"/>
    <p:sldId id="3004" r:id="rId172"/>
    <p:sldId id="3005" r:id="rId173"/>
    <p:sldId id="3006" r:id="rId174"/>
    <p:sldId id="2835" r:id="rId175"/>
    <p:sldId id="3007" r:id="rId176"/>
    <p:sldId id="3008" r:id="rId177"/>
    <p:sldId id="3009" r:id="rId178"/>
    <p:sldId id="3010" r:id="rId179"/>
    <p:sldId id="2808" r:id="rId180"/>
    <p:sldId id="2809" r:id="rId181"/>
    <p:sldId id="3011" r:id="rId182"/>
    <p:sldId id="2810" r:id="rId183"/>
    <p:sldId id="2811" r:id="rId184"/>
    <p:sldId id="2812" r:id="rId185"/>
    <p:sldId id="2813" r:id="rId186"/>
    <p:sldId id="2814" r:id="rId187"/>
    <p:sldId id="2816" r:id="rId188"/>
    <p:sldId id="2817" r:id="rId189"/>
    <p:sldId id="625" r:id="rId190"/>
    <p:sldId id="626" r:id="rId191"/>
    <p:sldId id="627" r:id="rId192"/>
    <p:sldId id="3038" r:id="rId1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onathan Goodsell" initials="JG" lastIdx="2" clrIdx="6">
    <p:extLst>
      <p:ext uri="{19B8F6BF-5375-455C-9EA6-DF929625EA0E}">
        <p15:presenceInfo xmlns:p15="http://schemas.microsoft.com/office/powerpoint/2012/main" userId="S::Jonathan.Goodsell@ed.gov::ed284b64-ec80-4f7d-b9ca-ae9bc96d252f" providerId="AD"/>
      </p:ext>
    </p:extLst>
  </p:cmAuthor>
  <p:cmAuthor id="1" name="Scott, Benjamin" initials="SB" lastIdx="5" clrIdx="0">
    <p:extLst>
      <p:ext uri="{19B8F6BF-5375-455C-9EA6-DF929625EA0E}">
        <p15:presenceInfo xmlns:p15="http://schemas.microsoft.com/office/powerpoint/2012/main" userId="S-1-5-21-560238246-503670158-341402209-634042" providerId="AD"/>
      </p:ext>
    </p:extLst>
  </p:cmAuthor>
  <p:cmAuthor id="8" name="Wells, Kimberly" initials="WK" lastIdx="4" clrIdx="7">
    <p:extLst>
      <p:ext uri="{19B8F6BF-5375-455C-9EA6-DF929625EA0E}">
        <p15:presenceInfo xmlns:p15="http://schemas.microsoft.com/office/powerpoint/2012/main" userId="S::kimberly.wells@ed.gov::2e115ceb-84aa-4dc1-ae9b-c374d6b7656d" providerId="AD"/>
      </p:ext>
    </p:extLst>
  </p:cmAuthor>
  <p:cmAuthor id="2" name="Prell, Emily [NELNET DIVERSIFIED SOLUTIONS, LLC]" initials="PE[DSL" lastIdx="42" clrIdx="1">
    <p:extLst>
      <p:ext uri="{19B8F6BF-5375-455C-9EA6-DF929625EA0E}">
        <p15:presenceInfo xmlns:p15="http://schemas.microsoft.com/office/powerpoint/2012/main" userId="S::emily.prell@accenturefederal.com::4d1190da-79cd-466d-85e4-972970e0d6be" providerId="AD"/>
      </p:ext>
    </p:extLst>
  </p:cmAuthor>
  <p:cmAuthor id="3" name="Crawford, Nikia P." initials="CP" lastIdx="22" clrIdx="2">
    <p:extLst>
      <p:ext uri="{19B8F6BF-5375-455C-9EA6-DF929625EA0E}">
        <p15:presenceInfo xmlns:p15="http://schemas.microsoft.com/office/powerpoint/2012/main" userId="S::nikia.p.crawford@accenturefederal.com::fe527310-e8da-49ac-8bd0-31cd90f7b6a6" providerId="AD"/>
      </p:ext>
    </p:extLst>
  </p:cmAuthor>
  <p:cmAuthor id="4" name="Maune, Corey [Missouri Higher Education Loan Authority]" initials="MC[HELA" lastIdx="5" clrIdx="3">
    <p:extLst>
      <p:ext uri="{19B8F6BF-5375-455C-9EA6-DF929625EA0E}">
        <p15:presenceInfo xmlns:p15="http://schemas.microsoft.com/office/powerpoint/2012/main" userId="S::corey.maune@accenturefederal.com::3fb81b28-f926-4865-a767-503fe99b04b8" providerId="AD"/>
      </p:ext>
    </p:extLst>
  </p:cmAuthor>
  <p:cmAuthor id="5" name="Gray, Anna" initials="GA" lastIdx="7" clrIdx="4">
    <p:extLst>
      <p:ext uri="{19B8F6BF-5375-455C-9EA6-DF929625EA0E}">
        <p15:presenceInfo xmlns:p15="http://schemas.microsoft.com/office/powerpoint/2012/main" userId="S::anna.gray@accenturefederal.com::1129c50c-2dee-4f7e-83a2-590cc5f553b2" providerId="AD"/>
      </p:ext>
    </p:extLst>
  </p:cmAuthor>
  <p:cmAuthor id="6" name="Chyna Branch" initials="CB" lastIdx="2" clrIdx="5">
    <p:extLst>
      <p:ext uri="{19B8F6BF-5375-455C-9EA6-DF929625EA0E}">
        <p15:presenceInfo xmlns:p15="http://schemas.microsoft.com/office/powerpoint/2012/main" userId="S::chyna.branch@summitllc.us::76aeb4ac-d8c4-4aab-b36d-00dd025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C53"/>
    <a:srgbClr val="38546D"/>
    <a:srgbClr val="E7EFF5"/>
    <a:srgbClr val="DDDEDF"/>
    <a:srgbClr val="0E2C3B"/>
    <a:srgbClr val="344F67"/>
    <a:srgbClr val="385770"/>
    <a:srgbClr val="324962"/>
    <a:srgbClr val="F6F9F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401E10-2EE7-432D-8FBF-5FCCC89B5D3A}" v="1" dt="2021-08-31T18:04:06.177"/>
    <p1510:client id="{1986AE4D-41FC-4342-BE4E-B1AAE1E2A5DA}" v="499" dt="2021-08-18T16:25:27.899"/>
    <p1510:client id="{A09778AC-87B5-9228-A83B-62318458CC73}" v="1" dt="2021-08-18T18:04:35.153"/>
    <p1510:client id="{B666C6B5-521A-903A-44DC-7029C90FD668}" v="2" dt="2021-08-31T17:34:29.590"/>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66" d="100"/>
          <a:sy n="66" d="100"/>
        </p:scale>
        <p:origin x="240" y="66"/>
      </p:cViewPr>
      <p:guideLst/>
    </p:cSldViewPr>
  </p:slideViewPr>
  <p:outlineViewPr>
    <p:cViewPr>
      <p:scale>
        <a:sx n="33" d="100"/>
        <a:sy n="33" d="100"/>
      </p:scale>
      <p:origin x="0" y="-273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notesMaster" Target="notesMasters/notesMaster1.xml"/><Relationship Id="rId199"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commentAuthors" Target="commentAuthor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presProps" Target="presProps.xml"/><Relationship Id="rId200" Type="http://schemas.microsoft.com/office/2015/10/relationships/revisionInfo" Target="revisionInfo.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viewProps" Target="view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theme" Target="theme/theme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10/15/2021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2022–23 FAFSA® Form on StudentAid.gov Preview Presentation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1</a:t>
            </a:fld>
            <a:endParaRPr lang="en-US"/>
          </a:p>
        </p:txBody>
      </p:sp>
    </p:spTree>
    <p:extLst>
      <p:ext uri="{BB962C8B-B14F-4D97-AF65-F5344CB8AC3E}">
        <p14:creationId xmlns:p14="http://schemas.microsoft.com/office/powerpoint/2010/main" val="128136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Role Selection (2 of 3) view</a:t>
            </a:r>
            <a:endParaRPr lang="en-US" altLang="en-US" baseline="0" dirty="0"/>
          </a:p>
          <a:p>
            <a:endParaRPr lang="en-US" altLang="en-US" dirty="0"/>
          </a:p>
          <a:p>
            <a:r>
              <a:rPr lang="en-US" altLang="en-US" baseline="0" dirty="0"/>
              <a:t>The form will ask the user to log in or create an FSA ID or </a:t>
            </a:r>
            <a:r>
              <a:rPr lang="en-US" altLang="en-US" dirty="0"/>
              <a:t>start the form with personal identifiers (next slide).</a:t>
            </a:r>
            <a:endParaRPr lang="en-US" altLang="en-US" baseline="0" dirty="0">
              <a:cs typeface="Calibri"/>
            </a:endParaRPr>
          </a:p>
          <a:p>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10</a:t>
            </a:fld>
            <a:endParaRPr lang="en-US"/>
          </a:p>
        </p:txBody>
      </p:sp>
    </p:spTree>
    <p:extLst>
      <p:ext uri="{BB962C8B-B14F-4D97-AF65-F5344CB8AC3E}">
        <p14:creationId xmlns:p14="http://schemas.microsoft.com/office/powerpoint/2010/main" val="21825958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Student Tax Filing Status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Note: This is the first view of Student Financials section.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Parent demographics and financials have been skipped because the user is independent and chose to skip them.</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4581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Leaving the fafsa.gov pop-up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513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IRS Website Disclaimer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4494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Get My Federal Tax Income Information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This is where the user provides tax information exactly as it appears on his or her tax return.  Some information will be prefilled from the FAFSA form such as name, Social Security number, date of birth, and tax filing status.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4163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Federal Income Tax Information Results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This page gives the user the opportunity to check the box and then transfer his or her federal tax information into the FAFSA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7059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IRS Info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0842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Income from Work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902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Simplified Path Determination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The Schedule 1 question and associated help text have been updated to include all of the exceptions to answering this question.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In addition, the Schedule 1 question is now a field that can be transferred from the IRS DRT.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The Schedule 1 question may be enabled based on previously answered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4089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Additional IRS Info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6768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Questions for Tax Filers Only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638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 Selection (3 of 3) view</a:t>
            </a:r>
          </a:p>
          <a:p>
            <a:endParaRPr lang="en-US" dirty="0"/>
          </a:p>
          <a:p>
            <a:r>
              <a:rPr lang="en-US" dirty="0"/>
              <a:t>The user may also choose to begin the FAFSA form with personal identifiers: first name, last name, date of birth, and Social Security number.</a:t>
            </a:r>
            <a:endParaRPr lang="en-US" dirty="0">
              <a:cs typeface="Calibri"/>
            </a:endParaRPr>
          </a:p>
          <a:p>
            <a:endParaRPr lang="en-US" dirty="0"/>
          </a:p>
          <a:p>
            <a:r>
              <a:rPr lang="en-US" dirty="0"/>
              <a:t>Once the user has entered in his or her personal identifiers, he or she will select “Continue.”</a:t>
            </a:r>
          </a:p>
        </p:txBody>
      </p:sp>
      <p:sp>
        <p:nvSpPr>
          <p:cNvPr id="4" name="Slide Number Placeholder 3"/>
          <p:cNvSpPr>
            <a:spLocks noGrp="1"/>
          </p:cNvSpPr>
          <p:nvPr>
            <p:ph type="sldNum" sz="quarter" idx="5"/>
          </p:nvPr>
        </p:nvSpPr>
        <p:spPr/>
        <p:txBody>
          <a:bodyPr/>
          <a:lstStyle/>
          <a:p>
            <a:fld id="{C49312DC-84F5-408B-947F-EAE8AD61D853}" type="slidenum">
              <a:rPr lang="en-US" smtClean="0"/>
              <a:t>11</a:t>
            </a:fld>
            <a:endParaRPr lang="en-US"/>
          </a:p>
        </p:txBody>
      </p:sp>
    </p:spTree>
    <p:extLst>
      <p:ext uri="{BB962C8B-B14F-4D97-AF65-F5344CB8AC3E}">
        <p14:creationId xmlns:p14="http://schemas.microsoft.com/office/powerpoint/2010/main" val="36115962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Additional Financial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3059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Untaxed Income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4996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Assets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26134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Preparer Info view</a:t>
            </a:r>
            <a:endParaRPr lang="en-US" altLang="en-US" sz="1800" kern="1200" baseline="0" dirty="0">
              <a:solidFill>
                <a:schemeClr val="tx1"/>
              </a:solidFill>
              <a:effectLst/>
              <a:latin typeface="+mn-lt"/>
              <a:ea typeface="+mn-ea"/>
              <a:cs typeface="+mn-cs"/>
            </a:endParaRPr>
          </a:p>
          <a:p>
            <a:endParaRPr lang="en-US" sz="1800" kern="1200" baseline="0" dirty="0">
              <a:solidFill>
                <a:schemeClr val="tx1"/>
              </a:solidFill>
              <a:effectLst/>
              <a:latin typeface="+mn-lt"/>
              <a:ea typeface="+mn-ea"/>
              <a:cs typeface="+mn-cs"/>
            </a:endParaRPr>
          </a:p>
          <a:p>
            <a:r>
              <a:rPr lang="en-US" sz="1800" kern="1200" baseline="0" dirty="0">
                <a:solidFill>
                  <a:schemeClr val="tx1"/>
                </a:solidFill>
                <a:effectLst/>
                <a:latin typeface="+mn-lt"/>
                <a:ea typeface="+mn-ea"/>
                <a:cs typeface="+mn-cs"/>
              </a:rPr>
              <a:t>New: The Preparer view will only show if someone has logged in under the Preparer role.</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0560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(Authenticated User) </a:t>
            </a:r>
            <a:r>
              <a:rPr lang="en-US" sz="1800" baseline="0" dirty="0"/>
              <a:t>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805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a:t>
            </a:r>
            <a:r>
              <a:rPr lang="en-US" sz="5400" cap="none" dirty="0">
                <a:latin typeface="Oswald"/>
              </a:rPr>
              <a:t>(Authenticated User)</a:t>
            </a:r>
            <a:r>
              <a:rPr lang="en-US" sz="1800" baseline="0" dirty="0"/>
              <a:t> view – Student Demographics and School Selection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4375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(Authenticated User) </a:t>
            </a:r>
            <a:r>
              <a:rPr lang="en-US" sz="1800" baseline="0" dirty="0"/>
              <a:t>view (continued) –  School Selection and Dependency Status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45562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a:t>
            </a:r>
            <a:r>
              <a:rPr lang="en-US" sz="5400" cap="none" dirty="0">
                <a:latin typeface="Oswald"/>
              </a:rPr>
              <a:t>(Authenticated User)</a:t>
            </a:r>
            <a:r>
              <a:rPr lang="en-US" sz="1800" baseline="0" dirty="0"/>
              <a:t> view (continued) – Student Financials and Sign and Submit</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5010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a:t>
            </a:r>
            <a:r>
              <a:rPr lang="en-US" sz="5400" cap="none" dirty="0">
                <a:latin typeface="Oswald"/>
              </a:rPr>
              <a:t>(Authenticated User)</a:t>
            </a:r>
            <a:r>
              <a:rPr lang="en-US" sz="1800" baseline="0" dirty="0"/>
              <a:t> student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user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7389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Confirmation Page </a:t>
            </a:r>
            <a:r>
              <a:rPr lang="en-US" sz="5400" cap="none" dirty="0">
                <a:latin typeface="Oswald"/>
              </a:rPr>
              <a:t>(Authenticated User)</a:t>
            </a:r>
            <a:r>
              <a:rPr lang="en-US" altLang="en-US" sz="1800" dirty="0"/>
              <a: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224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In Page view</a:t>
            </a:r>
          </a:p>
          <a:p>
            <a:endParaRPr lang="en-US" dirty="0"/>
          </a:p>
          <a:p>
            <a:r>
              <a:rPr lang="en-US" dirty="0"/>
              <a:t>If the user has an FSA ID account, he or she will be prompted to log in with his or her credentials. If not, the user can select "Create an Account."</a:t>
            </a:r>
          </a:p>
        </p:txBody>
      </p:sp>
      <p:sp>
        <p:nvSpPr>
          <p:cNvPr id="4" name="Slide Number Placeholder 3"/>
          <p:cNvSpPr>
            <a:spLocks noGrp="1"/>
          </p:cNvSpPr>
          <p:nvPr>
            <p:ph type="sldNum" sz="quarter" idx="5"/>
          </p:nvPr>
        </p:nvSpPr>
        <p:spPr/>
        <p:txBody>
          <a:bodyPr/>
          <a:lstStyle/>
          <a:p>
            <a:fld id="{C49312DC-84F5-408B-947F-EAE8AD61D853}" type="slidenum">
              <a:rPr lang="en-US" smtClean="0"/>
              <a:t>12</a:t>
            </a:fld>
            <a:endParaRPr lang="en-US"/>
          </a:p>
        </p:txBody>
      </p:sp>
    </p:spTree>
    <p:extLst>
      <p:ext uri="{BB962C8B-B14F-4D97-AF65-F5344CB8AC3E}">
        <p14:creationId xmlns:p14="http://schemas.microsoft.com/office/powerpoint/2010/main" val="30233137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(Unauthenticated User)</a:t>
            </a:r>
            <a:r>
              <a:rPr lang="en-US" sz="1800" cap="none" baseline="0" dirty="0">
                <a:latin typeface="Oswald"/>
              </a:rPr>
              <a:t> </a:t>
            </a:r>
            <a:r>
              <a:rPr lang="en-US" sz="1800" baseline="0" dirty="0"/>
              <a:t>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8796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a:t>
            </a:r>
            <a:r>
              <a:rPr lang="en-US" sz="5400" cap="none" dirty="0">
                <a:latin typeface="Oswald"/>
              </a:rPr>
              <a:t>(Unauthenticated User)</a:t>
            </a:r>
            <a:r>
              <a:rPr lang="en-US" sz="1800" baseline="0" dirty="0"/>
              <a:t> view – Student Demographics and School Selection.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mn-ea"/>
                <a:cs typeface="Calibri" panose="020F0502020204030204" pitchFamily="34" charset="0"/>
              </a:rPr>
              <a:t>Note: Users can use the hyperlinks in the summary to edit any question in the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0541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(Unauthenticated User)</a:t>
            </a:r>
            <a:r>
              <a:rPr lang="en-US" sz="1800" baseline="0" dirty="0"/>
              <a:t> view (continued) – School Selection and Dependency Status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437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a:t>
            </a:r>
            <a:r>
              <a:rPr lang="en-US" sz="5400" cap="none" dirty="0">
                <a:latin typeface="Oswald"/>
              </a:rPr>
              <a:t> (Unauthenticated User)</a:t>
            </a:r>
            <a:r>
              <a:rPr lang="en-US" sz="1800" baseline="0" dirty="0"/>
              <a:t> view (continued) – Student Financials and Sign and Submit</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66074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a:t>
            </a:r>
            <a:r>
              <a:rPr lang="en-US" sz="5400" cap="none" dirty="0">
                <a:latin typeface="Oswald"/>
              </a:rPr>
              <a:t>(Unauthenticated User) </a:t>
            </a:r>
            <a:r>
              <a:rPr lang="en-US" sz="1800" baseline="0" dirty="0"/>
              <a:t>student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user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047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Signature Options</a:t>
            </a:r>
            <a:r>
              <a:rPr lang="en-US" sz="5400" cap="none" dirty="0">
                <a:latin typeface="Oswald"/>
              </a:rPr>
              <a:t> (Unauthenticated User)</a:t>
            </a:r>
            <a:r>
              <a:rPr lang="en-US" sz="1800" dirty="0"/>
              <a:t>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15134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Confirmation Page </a:t>
            </a:r>
            <a:r>
              <a:rPr lang="en-US" sz="5400" cap="none" dirty="0">
                <a:latin typeface="Oswald"/>
              </a:rPr>
              <a:t>(Unauthenticated User)</a:t>
            </a:r>
            <a:r>
              <a:rPr lang="en-US" altLang="en-US" sz="1800" dirty="0"/>
              <a: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5009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My FAFSA View</a:t>
            </a:r>
            <a:endParaRPr lang="en-US" b="0" dirty="0"/>
          </a:p>
          <a:p>
            <a:endParaRPr lang="en-US" b="1" dirty="0">
              <a:cs typeface="Calibri" panose="020F0502020204030204"/>
            </a:endParaRPr>
          </a:p>
          <a:p>
            <a:r>
              <a:rPr lang="en-US" dirty="0"/>
              <a:t>My FAFSA view(s) appear when a user or parent logs into the FAFSA landing page and has a transaction is on file.  </a:t>
            </a:r>
            <a:endParaRPr lang="en-US" dirty="0">
              <a:cs typeface="Calibri"/>
            </a:endParaRPr>
          </a:p>
          <a:p>
            <a:endParaRPr lang="en-US" b="1"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My FAFSA view</a:t>
            </a:r>
          </a:p>
          <a:p>
            <a:endParaRPr lang="en-US" altLang="en-US" dirty="0"/>
          </a:p>
          <a:p>
            <a:r>
              <a:rPr lang="en-US" altLang="en-US" dirty="0"/>
              <a:t>Users can also choose between different cycles from the My FAFSA view when both cycles are active</a:t>
            </a:r>
          </a:p>
        </p:txBody>
      </p:sp>
      <p:sp>
        <p:nvSpPr>
          <p:cNvPr id="4" name="Slide Number Placeholder 3"/>
          <p:cNvSpPr>
            <a:spLocks noGrp="1"/>
          </p:cNvSpPr>
          <p:nvPr>
            <p:ph type="sldNum" sz="quarter" idx="10"/>
          </p:nvPr>
        </p:nvSpPr>
        <p:spPr/>
        <p:txBody>
          <a:bodyPr/>
          <a:lstStyle/>
          <a:p>
            <a:fld id="{9506C930-0C39-C14E-9A81-5D25950FD497}" type="slidenum">
              <a:rPr lang="en-US" smtClean="0"/>
              <a:t>128</a:t>
            </a:fld>
            <a:endParaRPr lang="en-US"/>
          </a:p>
        </p:txBody>
      </p:sp>
    </p:spTree>
    <p:extLst>
      <p:ext uri="{BB962C8B-B14F-4D97-AF65-F5344CB8AC3E}">
        <p14:creationId xmlns:p14="http://schemas.microsoft.com/office/powerpoint/2010/main" val="31631613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Start a 2022</a:t>
            </a:r>
            <a:r>
              <a:rPr lang="en-US" sz="1200" cap="none" dirty="0">
                <a:solidFill>
                  <a:schemeClr val="bg1"/>
                </a:solidFill>
                <a:latin typeface="Oswald"/>
              </a:rPr>
              <a:t>–</a:t>
            </a:r>
            <a:r>
              <a:rPr lang="en-US" b="0" dirty="0"/>
              <a:t>23 FAFSA Form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388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a:latin typeface="Oswald"/>
              </a:rPr>
              <a:t>Dependent Student with Parental Data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Start a 2022–23 FAFSA® Form view</a:t>
            </a:r>
          </a:p>
          <a:p>
            <a:endParaRPr lang="en-US" dirty="0"/>
          </a:p>
          <a:p>
            <a:r>
              <a:rPr lang="en-US" dirty="0"/>
              <a:t>If the applicant does not have any existing FAFSA data on file, he or she can start a new FAFSA form.  If the applicant does have a FAFSA form on file, then he or she will have the option to select "Start Over" to begin a new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1925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Complete and Submit a FAFSA® Renewal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7537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200" cap="none" dirty="0">
                <a:latin typeface="Oswald"/>
              </a:rPr>
              <a:t>Renew My FAFSA</a:t>
            </a:r>
            <a:r>
              <a:rPr lang="en-US" b="0" dirty="0"/>
              <a:t>® view</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sz="1800" dirty="0">
                <a:latin typeface="Calibri" panose="020F0502020204030204" pitchFamily="34" charset="0"/>
                <a:cs typeface="Calibri" panose="020F0502020204030204" pitchFamily="34" charset="0"/>
              </a:rPr>
              <a:t>An applicant that is starting a new FAFSA for the cycle but had submitted a form the previous cycle will be able to select “Renew my FAFSA Form.” Only students can start a renewal.</a:t>
            </a: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4239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cs typeface="Calibri"/>
              </a:rPr>
              <a:t>Continue or Start Over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7071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Continue or Start Over view</a:t>
            </a:r>
            <a:endParaRPr lang="en-US" sz="1800" b="0"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dirty="0"/>
              <a:t>If the applicant does have a FAFSA form on file, he or she will have the option to select "Start Over" to begin a new form or "Continue” to resume completion of an already existing FAFSA Form.</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75268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Action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5189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Action Required view</a:t>
            </a:r>
            <a:endParaRPr lang="en-US" sz="1800" b="0"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If the applicant’s submitted form has not been processed, an "Action Required" screen will notify the applicant of the reason and what to do next.</a:t>
            </a:r>
            <a:endParaRPr lang="en-US" sz="1800"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4952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Application Processed Successfully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8894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Application Processed Successfully view</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dirty="0">
                <a:latin typeface="Calibri"/>
                <a:cs typeface="Calibri"/>
              </a:rPr>
              <a:t>Once the application has been processed successfully, this view will display a "Congratulations" message and information about what happens next.</a:t>
            </a:r>
            <a:endParaRPr lang="en-US"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9852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View the </a:t>
            </a:r>
            <a:r>
              <a:rPr lang="en-US" b="0" i="1" dirty="0">
                <a:cs typeface="Calibri"/>
              </a:rPr>
              <a:t>Student Aid Report</a:t>
            </a:r>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Personal Information for Student view</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This is one of multiple pages on fafsa.gov that explains that “you” and “your” are referencing the student. Other pages where this messaging appears includes the "Search for High School," "Student Marital Status," "Parent Marital Status," and "Student Tax Filing Status."  ​</a:t>
            </a:r>
          </a:p>
          <a:p>
            <a:endParaRPr lang="en-US" altLang="en-US" sz="1800" baseline="0" dirty="0"/>
          </a:p>
          <a:p>
            <a:r>
              <a:rPr lang="en-US" altLang="en-US" sz="1800" baseline="0" dirty="0"/>
              <a:t>Note: This is the first view for the Student Demographics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0253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View </a:t>
            </a:r>
            <a:r>
              <a:rPr lang="en-US" sz="1800" b="0" i="1" dirty="0">
                <a:latin typeface="Calibri"/>
                <a:cs typeface="Calibri"/>
              </a:rPr>
              <a:t>Student Aid Report </a:t>
            </a:r>
            <a:r>
              <a:rPr lang="en-US" sz="1800" b="0" dirty="0">
                <a:latin typeface="Calibri"/>
                <a:cs typeface="Calibri"/>
              </a:rPr>
              <a:t>(SAR) view</a:t>
            </a:r>
          </a:p>
          <a:p>
            <a:pPr>
              <a:lnSpc>
                <a:spcPct val="107000"/>
              </a:lnSpc>
            </a:pPr>
            <a:endParaRPr lang="en-US" sz="1800" b="1" dirty="0">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Once the Student Aid Report has been generated, the applicant may select "View Student Aid Report" on the year selection page. </a:t>
            </a:r>
            <a:endParaRPr lang="en-US" sz="18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1924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5400" b="0" cap="none" dirty="0">
                <a:latin typeface="Oswald"/>
              </a:rPr>
              <a:t>Processing Results Tab view</a:t>
            </a:r>
          </a:p>
          <a:p>
            <a:pPr>
              <a:lnSpc>
                <a:spcPct val="107000"/>
              </a:lnSpc>
            </a:pPr>
            <a:endParaRPr lang="en-US" sz="1800" b="1" dirty="0">
              <a:latin typeface="Calibri" panose="020F0502020204030204" pitchFamily="34" charset="0"/>
              <a:cs typeface="Calibri" panose="020F0502020204030204" pitchFamily="34" charset="0"/>
            </a:endParaRPr>
          </a:p>
          <a:p>
            <a:pPr>
              <a:lnSpc>
                <a:spcPct val="107000"/>
              </a:lnSpc>
            </a:pPr>
            <a:r>
              <a:rPr lang="en-US" sz="1800" b="0" dirty="0">
                <a:latin typeface="Calibri"/>
                <a:cs typeface="Calibri"/>
              </a:rPr>
              <a:t>Upon selecting “View Student Aid Report,” applicant will be brought to the “Processing Results” view where he or she will see information about the Expected Family Contribution (EFC).</a:t>
            </a:r>
            <a:endParaRPr lang="en-US" sz="1800"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34688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Tab view</a:t>
            </a:r>
          </a:p>
          <a:p>
            <a:pPr>
              <a:lnSpc>
                <a:spcPct val="107000"/>
              </a:lnSpc>
            </a:pPr>
            <a:endParaRPr lang="en-US" sz="1800" b="1" dirty="0">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On the FAFSA Data view, the user will select the FAFSA Data</a:t>
            </a:r>
            <a:r>
              <a:rPr lang="en-US" sz="1800" i="1" dirty="0">
                <a:latin typeface="Calibri"/>
                <a:cs typeface="Calibri"/>
              </a:rPr>
              <a:t> </a:t>
            </a:r>
            <a:r>
              <a:rPr lang="en-US" sz="1800" dirty="0">
                <a:latin typeface="Calibri"/>
                <a:cs typeface="Calibri"/>
              </a:rPr>
              <a:t>tab, which shows the information provided on the FAFSA form.</a:t>
            </a:r>
            <a:endParaRPr lang="en-US" sz="18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78862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"Student Information" view displays how the user answered all relevant questions in this section.</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8554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FAFSA Data (2 of 5) view – Student’s School Information and Student Dependency Status </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dirty="0">
                <a:latin typeface="Calibri"/>
                <a:cs typeface="Calibri"/>
              </a:rPr>
              <a:t>The user will scroll down to view additional information he or she provided, including the student's school information and student dependency status. </a:t>
            </a:r>
            <a:endParaRPr lang="en-US" dirty="0">
              <a:effectLst/>
              <a:latin typeface="Calibri" panose="020F0502020204030204" pitchFamily="34" charset="0"/>
              <a:cs typeface="Calibri" panose="020F0502020204030204" pitchFamily="34" charset="0"/>
            </a:endParaRPr>
          </a:p>
          <a:p>
            <a:pPr>
              <a:lnSpc>
                <a:spcPct val="107000"/>
              </a:lnSpc>
            </a:pPr>
            <a:endParaRPr lang="en-US" b="1" dirty="0">
              <a:latin typeface="Calibri" panose="020F0502020204030204" pitchFamily="34" charset="0"/>
              <a:cs typeface="Calibri" panose="020F0502020204030204" pitchFamily="34" charset="0"/>
            </a:endParaRPr>
          </a:p>
          <a:p>
            <a:pPr>
              <a:lnSpc>
                <a:spcPct val="107000"/>
              </a:lnSpc>
            </a:pPr>
            <a:endParaRPr lang="en-US"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66179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(3 of 5) view</a:t>
            </a:r>
            <a:endParaRPr lang="en-US" sz="1800" b="0"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will continue to scroll to view other sections completed. In this screen, the user provided parent information and parent financial information.</a:t>
            </a:r>
            <a:endParaRPr lang="en-US" sz="1800"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10778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FAFSA Data (4 of 5) view</a:t>
            </a:r>
          </a:p>
          <a:p>
            <a:pPr>
              <a:lnSpc>
                <a:spcPct val="107000"/>
              </a:lnSpc>
            </a:pPr>
            <a:endParaRPr lang="en-US" dirty="0"/>
          </a:p>
          <a:p>
            <a:pPr>
              <a:lnSpc>
                <a:spcPct val="107000"/>
              </a:lnSpc>
            </a:pPr>
            <a:r>
              <a:rPr lang="en-US" dirty="0"/>
              <a:t>The user will continue scrolling to view student financial information. If the parent or student used the IRS DRT, then that information will be masked with "Transferred from the IRS" in the relevant financial fields.</a:t>
            </a:r>
            <a:endParaRPr lang="en-US"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93210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(5 of 5)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will scroll to review the remaining sections, including the signature information. It also includes "Back to FAFSA Home" button if the user wishes to return to the FAFSA landing page.</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2797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School Information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“School Information” tab provides graduation, retention, and transfer information about all the schools the user selected on the FAFSA form. </a:t>
            </a:r>
            <a:endParaRPr lang="en-US" sz="1800"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40440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Financial Aid History (1 of 2) view</a:t>
            </a:r>
          </a:p>
          <a:p>
            <a:pPr>
              <a:lnSpc>
                <a:spcPct val="107000"/>
              </a:lnSpc>
            </a:pPr>
            <a:endParaRPr lang="en-US" b="1" dirty="0">
              <a:latin typeface="Calibri" panose="020F0502020204030204" pitchFamily="34" charset="0"/>
              <a:cs typeface="Calibri" panose="020F0502020204030204" pitchFamily="34" charset="0"/>
            </a:endParaRPr>
          </a:p>
          <a:p>
            <a:pPr>
              <a:lnSpc>
                <a:spcPct val="107000"/>
              </a:lnSpc>
            </a:pPr>
            <a:r>
              <a:rPr lang="en-US" dirty="0">
                <a:latin typeface="Calibri"/>
                <a:cs typeface="Calibri"/>
              </a:rPr>
              <a:t>In the "Financial Aid History" tab, the user can view the federal student loans to date, including William D. Ford Federal Direct Loans, Federal Family Education Loans (</a:t>
            </a:r>
            <a:r>
              <a:rPr lang="en-US" dirty="0" err="1">
                <a:latin typeface="Calibri"/>
                <a:cs typeface="Calibri"/>
              </a:rPr>
              <a:t>FFEL</a:t>
            </a:r>
            <a:r>
              <a:rPr lang="en-US" dirty="0">
                <a:latin typeface="Calibri"/>
                <a:cs typeface="Calibri"/>
              </a:rPr>
              <a:t>), and Federal Perkins Loans. It also includes a link to the Aid Summary feature.</a:t>
            </a:r>
            <a:endParaRPr lang="en-US" b="1"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409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Student Email and Phone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It is beneficial for the student to include an email address on the FAFSA form in order to receive important communications</a:t>
            </a:r>
            <a:r>
              <a:rPr lang="en-US" altLang="en-US" sz="1800" baseline="0" dirty="0"/>
              <a:t> about the student’s financial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6907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Financial Aid History (2 of 2)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can expand and collapse the financial aid information, which includes loan type, total principal balance, remaining amount to be disbursed, and total.</a:t>
            </a: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91435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Corrections History view</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dirty="0">
                <a:latin typeface="Calibri"/>
                <a:cs typeface="Calibri"/>
              </a:rPr>
              <a:t>Any corrections the user has made to this cycle year's FAFSA form is included in the “Corrections History” tab. The user can start a new correction directly from this view.</a:t>
            </a:r>
            <a:endParaRPr lang="en-US"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71850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User Account Management</a:t>
            </a:r>
          </a:p>
          <a:p>
            <a:endParaRPr lang="en-US" b="1">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93749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User Account Management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can view information associated to his or her FSA ID, including the status of the FSA ID  and associated identifiers to the FSA ID. This section is found on the My FAFSA view and will display when a user has multiple sets of historical identifiers. </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3007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Account Information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can update his or her Account Information, along with Personal Information, Contact Information, and Communication Preferences on the "Settings" page. </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81947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FAFSA Corrections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38860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aseline="0" dirty="0"/>
              <a:t>My FAFSA view for corrections</a:t>
            </a:r>
          </a:p>
          <a:p>
            <a:pPr marL="0" marR="0">
              <a:lnSpc>
                <a:spcPct val="107000"/>
              </a:lnSpc>
              <a:spcBef>
                <a:spcPts val="0"/>
              </a:spcBef>
              <a:spcAft>
                <a:spcPts val="0"/>
              </a:spcAft>
            </a:pPr>
            <a:endParaRPr lang="en-US" sz="1800" baseline="0" dirty="0"/>
          </a:p>
          <a:p>
            <a:pPr marL="0" marR="0">
              <a:lnSpc>
                <a:spcPct val="107000"/>
              </a:lnSpc>
              <a:spcBef>
                <a:spcPts val="0"/>
              </a:spcBef>
              <a:spcAft>
                <a:spcPts val="0"/>
              </a:spcAft>
            </a:pPr>
            <a:r>
              <a:rPr lang="en-US" sz="1800" baseline="0" dirty="0"/>
              <a:t>Users will select “Update Schools” to add, remove, or change housing plans for schools and select “Edit FAFSA form” to change incorrect information on a previous FAFSA submission.</a:t>
            </a:r>
          </a:p>
          <a:p>
            <a:pPr marL="0" marR="0">
              <a:lnSpc>
                <a:spcPct val="107000"/>
              </a:lnSpc>
              <a:spcBef>
                <a:spcPts val="0"/>
              </a:spcBef>
              <a:spcAft>
                <a:spcPts val="0"/>
              </a:spcAft>
            </a:pPr>
            <a:endParaRPr lang="en-US" sz="1800" baseline="0" dirty="0"/>
          </a:p>
          <a:p>
            <a:pPr marL="0" marR="0">
              <a:lnSpc>
                <a:spcPct val="107000"/>
              </a:lnSpc>
              <a:spcBef>
                <a:spcPts val="0"/>
              </a:spcBef>
              <a:spcAft>
                <a:spcPts val="0"/>
              </a:spcAft>
            </a:pPr>
            <a:r>
              <a:rPr lang="en-US" sz="1800" b="0" i="0" baseline="0" dirty="0">
                <a:solidFill>
                  <a:srgbClr val="000000"/>
                </a:solidFill>
                <a:effectLst/>
                <a:latin typeface="Calibri" panose="020F0502020204030204" pitchFamily="34" charset="0"/>
              </a:rPr>
              <a:t>Note: </a:t>
            </a:r>
            <a:r>
              <a:rPr lang="en-US" sz="2800" b="0" i="0" baseline="0" dirty="0">
                <a:solidFill>
                  <a:srgbClr val="000000"/>
                </a:solidFill>
                <a:effectLst/>
                <a:latin typeface="Calibri" panose="020F0502020204030204" pitchFamily="34" charset="0"/>
              </a:rPr>
              <a:t>T</a:t>
            </a:r>
            <a:r>
              <a:rPr lang="en-US" sz="2800" b="0" i="0" dirty="0">
                <a:solidFill>
                  <a:srgbClr val="000000"/>
                </a:solidFill>
                <a:effectLst/>
                <a:latin typeface="Calibri" panose="020F0502020204030204" pitchFamily="34" charset="0"/>
              </a:rPr>
              <a:t>he corrections have been updated with an entirely new look/user experience.</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1925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Make Corrections view for corrections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baseline="0" dirty="0"/>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If an applicant is starting a new correction, he or she will have to create a correction save key.</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13527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err="1"/>
              <a:t>FASA</a:t>
            </a:r>
            <a:r>
              <a:rPr lang="en-US" sz="1800" baseline="0" dirty="0"/>
              <a:t> Form Sections view for corrections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baseline="0" dirty="0"/>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Note: Users may select “Enter Section” to jump to a specific section where </a:t>
            </a:r>
            <a:r>
              <a:rPr lang="en-US" sz="1800" baseline="0" dirty="0" err="1"/>
              <a:t>thet</a:t>
            </a:r>
            <a:r>
              <a:rPr lang="en-US" sz="1800" baseline="0" dirty="0"/>
              <a:t> would like to make edits. Each section contains editable fields relating to the specific section title.</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77766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Student Demographics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23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Student Address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41406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Student Eligibility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87969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mn-ea"/>
                <a:cs typeface="Calibri" panose="020F0502020204030204" pitchFamily="34" charset="0"/>
              </a:rPr>
              <a:t>Confirm Your High School view for corrections </a:t>
            </a:r>
          </a:p>
          <a:p>
            <a:endParaRPr lang="en-US" dirty="0"/>
          </a:p>
        </p:txBody>
      </p:sp>
      <p:sp>
        <p:nvSpPr>
          <p:cNvPr id="4" name="Slide Number Placeholder 3"/>
          <p:cNvSpPr>
            <a:spLocks noGrp="1"/>
          </p:cNvSpPr>
          <p:nvPr>
            <p:ph type="sldNum" sz="quarter" idx="5"/>
          </p:nvPr>
        </p:nvSpPr>
        <p:spPr/>
        <p:txBody>
          <a:bodyPr/>
          <a:lstStyle/>
          <a:p>
            <a:fld id="{D38FB923-AFFB-483D-AE79-4F865D97CF8B}" type="slidenum">
              <a:rPr lang="en-US" smtClean="0"/>
              <a:t>161</a:t>
            </a:fld>
            <a:endParaRPr lang="en-US"/>
          </a:p>
        </p:txBody>
      </p:sp>
    </p:spTree>
    <p:extLst>
      <p:ext uri="{BB962C8B-B14F-4D97-AF65-F5344CB8AC3E}">
        <p14:creationId xmlns:p14="http://schemas.microsoft.com/office/powerpoint/2010/main" val="351273530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Selected College and Housing Info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89807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Dependency Determination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37865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Dependency Status Results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77348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Demographics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25700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Information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07860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Information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7896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Financials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30038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Financials (continued)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000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Residency and Eligibility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44997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Financials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20423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Financials (continued)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0765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Sign and Submit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92727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Confirmation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40242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sz="1200" cap="none">
                <a:latin typeface="Oswald"/>
              </a:rPr>
              <a:t>Special Circumstances/Special Circumstances With Unsubsidized Loan Only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Dependent Student Status view</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If the dependent user is unable to provide parental data on the FAFSA form, he or she should select “I am unable to provide information about my parent(s).” Once the user selects "Continue,“ he or she will go to the “</a:t>
            </a:r>
            <a:r>
              <a:rPr lang="en-US" sz="1800" kern="1200" dirty="0" err="1">
                <a:solidFill>
                  <a:schemeClr val="tx1"/>
                </a:solidFill>
                <a:effectLst/>
                <a:latin typeface="+mn-lt"/>
                <a:ea typeface="+mn-ea"/>
                <a:cs typeface="+mn-cs"/>
              </a:rPr>
              <a:t>mpact</a:t>
            </a:r>
            <a:r>
              <a:rPr lang="en-US" sz="1800" kern="1200" dirty="0">
                <a:solidFill>
                  <a:schemeClr val="tx1"/>
                </a:solidFill>
                <a:effectLst/>
                <a:latin typeface="+mn-lt"/>
                <a:ea typeface="+mn-ea"/>
                <a:cs typeface="+mn-cs"/>
              </a:rPr>
              <a:t> of not Providing Parent Information view.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02537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800" dirty="0"/>
              <a:t>Impact of Not Providing Parent Information view </a:t>
            </a:r>
          </a:p>
          <a:p>
            <a:pPr>
              <a:defRPr/>
            </a:pPr>
            <a:endParaRPr lang="en-US" altLang="en-US" sz="1800" dirty="0"/>
          </a:p>
          <a:p>
            <a:pPr>
              <a:defRPr/>
            </a:pPr>
            <a:r>
              <a:rPr lang="en-US" altLang="en-US" sz="1800" dirty="0"/>
              <a:t>This view notifies the user that although he or she is allowed to skip parent information, an EFC will not be generated, and he or she must follow up with the financial aid administrator in order to complete his or her FAFSA form and receive an EFC. Once the user selects “Continue,” he or she will go to the Special Circumstances Qualifications view (only if the user has not confirmed his or her special circumstances).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59701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Special Circumstances Qualifications view </a:t>
            </a:r>
          </a:p>
          <a:p>
            <a:endParaRPr lang="en-US" sz="1800" dirty="0"/>
          </a:p>
          <a:p>
            <a:r>
              <a:rPr lang="en-US" sz="1800" dirty="0"/>
              <a:t>The user will be given examples of what would and wouldn't be considered special circumstances.</a:t>
            </a:r>
          </a:p>
          <a:p>
            <a:endParaRPr lang="en-US" sz="1800" dirty="0"/>
          </a:p>
          <a:p>
            <a:r>
              <a:rPr lang="en-US" sz="1800" dirty="0"/>
              <a:t>On the Special Circumstances Qualifications view, the user may either</a:t>
            </a:r>
          </a:p>
          <a:p>
            <a:pPr marL="342900" indent="-342900">
              <a:buAutoNum type="arabicPeriod"/>
            </a:pPr>
            <a:r>
              <a:rPr lang="en-US" sz="1800" dirty="0"/>
              <a:t>correct his or her response from the previous view and provide parental information;</a:t>
            </a:r>
          </a:p>
          <a:p>
            <a:pPr marL="342900" indent="-342900">
              <a:buAutoNum type="arabicPeriod"/>
            </a:pPr>
            <a:r>
              <a:rPr lang="en-US" sz="1800" dirty="0"/>
              <a:t>select “I have a special circumstance and I am unable to provide information about my parent(s);" or</a:t>
            </a:r>
          </a:p>
          <a:p>
            <a:pPr marL="342900" indent="-342900">
              <a:buAutoNum type="arabicPeriod"/>
            </a:pPr>
            <a:r>
              <a:rPr lang="en-US" sz="1800" dirty="0"/>
              <a:t>select “I do not have a special circumstance, and I am submitting my FAFSA form without parent information to apply for an unsubsidized loan only."</a:t>
            </a:r>
          </a:p>
          <a:p>
            <a:pPr marL="230566" indent="-230566">
              <a:buFontTx/>
              <a:buAutoNum type="arabicPeriod"/>
              <a:defRPr/>
            </a:pPr>
            <a:endParaRPr lang="en-US" sz="1800" dirty="0"/>
          </a:p>
          <a:p>
            <a:pPr defTabSz="457200" eaLnBrk="0" fontAlgn="base" hangingPunct="0">
              <a:spcBef>
                <a:spcPct val="30000"/>
              </a:spcBef>
              <a:spcAft>
                <a:spcPct val="0"/>
              </a:spcAft>
              <a:defRPr/>
            </a:pPr>
            <a:r>
              <a:rPr lang="en-US" sz="1800" dirty="0"/>
              <a:t>In this example, the user has selected “I do not have a special circumstance and am unable to provide information</a:t>
            </a:r>
            <a:r>
              <a:rPr lang="en-US" sz="1800" baseline="0" dirty="0"/>
              <a:t> about my </a:t>
            </a:r>
            <a:r>
              <a:rPr lang="en-US" sz="1800" dirty="0"/>
              <a:t>parent(s).” The user can then select “Continue,” which will bring them </a:t>
            </a:r>
            <a:r>
              <a:rPr lang="en-US" dirty="0"/>
              <a:t>to section 6 to provide student information. </a:t>
            </a:r>
            <a:endParaRPr lang="en-US" dirty="0">
              <a:cs typeface="Calibri"/>
            </a:endParaRPr>
          </a:p>
          <a:p>
            <a:endParaRPr lang="en-US" sz="1800" dirty="0"/>
          </a:p>
          <a:p>
            <a:endParaRPr lang="en-US" altLang="en-US" sz="1800" baseline="0" dirty="0"/>
          </a:p>
          <a:p>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5043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a:latin typeface="Oswald"/>
              </a:rPr>
              <a:t>Homelessness Circumstances</a:t>
            </a: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800" dirty="0"/>
              <a:t>Student Homelessness Filter Question view</a:t>
            </a:r>
          </a:p>
          <a:p>
            <a:pPr>
              <a:defRPr/>
            </a:pPr>
            <a:endParaRPr lang="en-US" altLang="en-US" sz="1800" dirty="0"/>
          </a:p>
          <a:p>
            <a:pPr>
              <a:defRPr/>
            </a:pPr>
            <a:r>
              <a:rPr lang="en-US" altLang="en-US" sz="1800" dirty="0"/>
              <a:t>On this view, the user may select "Yes" or "No" to the question if he or she were homeless or self-supporting and at risk on or after July 1, 2021.</a:t>
            </a:r>
          </a:p>
          <a:p>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3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State of Legal Residence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79040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Homelessness Questions view </a:t>
            </a:r>
          </a:p>
          <a:p>
            <a:endParaRPr lang="en-US" altLang="en-US" sz="1800" dirty="0"/>
          </a:p>
          <a:p>
            <a:r>
              <a:rPr lang="en-US" altLang="en-US" sz="1800" dirty="0"/>
              <a:t>The user has the option to select which entity made the determination or “None of the above.”</a:t>
            </a:r>
          </a:p>
          <a:p>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In this example, the user choses one of the three entities listed.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defTabSz="457200" eaLnBrk="0" fontAlgn="base" hangingPunct="0">
              <a:spcBef>
                <a:spcPct val="30000"/>
              </a:spcBef>
              <a:spcAft>
                <a:spcPct val="0"/>
              </a:spcAft>
              <a:defRPr/>
            </a:pPr>
            <a:r>
              <a:rPr lang="en-US" altLang="en-US" sz="1800" dirty="0"/>
              <a:t>Once the user selects "Continue," he or she will go to the Independent Student Status view to answer if he or she would like to provide parental information.</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59587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Independent Student Status view</a:t>
            </a:r>
          </a:p>
          <a:p>
            <a:endParaRPr lang="en-US" altLang="en-US" sz="1800" dirty="0"/>
          </a:p>
          <a:p>
            <a:r>
              <a:rPr lang="en-US" altLang="en-US" sz="1800" dirty="0"/>
              <a:t>The user may select "Yes" or "No" to answer questions about his or her parents.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25181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Student Homelessness Questions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In this example, the user chose "None of the above."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Once the user selects “Continue," he or she will go to the Homeless or At Risk of Being Homeless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16959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Homeless or At Risk of Being Homeless view</a:t>
            </a:r>
          </a:p>
          <a:p>
            <a:endParaRPr lang="en-US" altLang="en-US" sz="1800" dirty="0"/>
          </a:p>
          <a:p>
            <a:r>
              <a:rPr lang="en-US" altLang="en-US" sz="1800" dirty="0"/>
              <a:t>This view describes the conditions for being homeless or at risk of being homeless. Once the user selects “Continue,” he or she will go to the page that describes the potential impacts of not providing parent information.</a:t>
            </a:r>
          </a:p>
          <a:p>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41657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Impact of Not Providing Parent Information view</a:t>
            </a:r>
          </a:p>
          <a:p>
            <a:endParaRPr lang="en-US" altLang="en-US" sz="1800" dirty="0"/>
          </a:p>
          <a:p>
            <a:r>
              <a:rPr lang="en-US" altLang="en-US" sz="1800" dirty="0"/>
              <a:t>This view notifies the user that although he or she is allowed to skip parent information, an EFC will not be generated and he or she must follow up with the financial aid administrator in order to complete his or her FAFSA form and receive an EFC.</a:t>
            </a:r>
          </a:p>
          <a:p>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47808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Homeless of At Risk of Being Homeless Acknowledgment view</a:t>
            </a:r>
          </a:p>
          <a:p>
            <a:endParaRPr lang="en-US" altLang="en-US" sz="1800" baseline="0" dirty="0"/>
          </a:p>
          <a:p>
            <a:r>
              <a:rPr lang="en-US" altLang="en-US" sz="1800" baseline="0" dirty="0"/>
              <a:t>Users who are homeless or at risk of being homeless may select whether to provide information about their parents.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21441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a:t>
            </a:r>
          </a:p>
        </p:txBody>
      </p:sp>
      <p:sp>
        <p:nvSpPr>
          <p:cNvPr id="4" name="Slide Number Placeholder 3"/>
          <p:cNvSpPr>
            <a:spLocks noGrp="1"/>
          </p:cNvSpPr>
          <p:nvPr>
            <p:ph type="sldNum" sz="quarter" idx="10"/>
          </p:nvPr>
        </p:nvSpPr>
        <p:spPr/>
        <p:txBody>
          <a:bodyPr/>
          <a:lstStyle/>
          <a:p>
            <a:fld id="{9506C930-0C39-C14E-9A81-5D25950FD497}" type="slidenum">
              <a:rPr lang="en-US" smtClean="0"/>
              <a:t>186</a:t>
            </a:fld>
            <a:endParaRPr lang="en-US"/>
          </a:p>
        </p:txBody>
      </p:sp>
    </p:spTree>
    <p:extLst>
      <p:ext uri="{BB962C8B-B14F-4D97-AF65-F5344CB8AC3E}">
        <p14:creationId xmlns:p14="http://schemas.microsoft.com/office/powerpoint/2010/main" val="88945845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Documents view</a:t>
            </a:r>
          </a:p>
          <a:p>
            <a:endParaRPr lang="en-US" dirty="0"/>
          </a:p>
          <a:p>
            <a:r>
              <a:rPr lang="en-US" b="0" i="0" dirty="0">
                <a:solidFill>
                  <a:srgbClr val="000000"/>
                </a:solidFill>
                <a:effectLst/>
                <a:latin typeface="Calibri" panose="020F0502020204030204" pitchFamily="34" charset="0"/>
              </a:rPr>
              <a:t>The user can track the status of a completed FAFSA form within the "My Documents" page. To go to the "My Documents" page, the user must log in, select his or her name from the top right, and select "My Documents." </a:t>
            </a:r>
            <a:br>
              <a:rPr lang="en-US" dirty="0"/>
            </a:br>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187</a:t>
            </a:fld>
            <a:endParaRPr lang="en-US"/>
          </a:p>
        </p:txBody>
      </p:sp>
    </p:spTree>
    <p:extLst>
      <p:ext uri="{BB962C8B-B14F-4D97-AF65-F5344CB8AC3E}">
        <p14:creationId xmlns:p14="http://schemas.microsoft.com/office/powerpoint/2010/main" val="264952638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Notifications view</a:t>
            </a:r>
          </a:p>
          <a:p>
            <a:endParaRPr lang="en-US" dirty="0"/>
          </a:p>
          <a:p>
            <a:r>
              <a:rPr lang="en-US" dirty="0"/>
              <a:t>The user can view any notifications relevant to the FAFSA form in the Notifications Center. The user must be logged in to view any notifications. If there are any notifications, the bell icon in the top right corner will contain a red circle with a number to indicate the number of notifications.</a:t>
            </a:r>
          </a:p>
        </p:txBody>
      </p:sp>
      <p:sp>
        <p:nvSpPr>
          <p:cNvPr id="4" name="Slide Number Placeholder 3"/>
          <p:cNvSpPr>
            <a:spLocks noGrp="1"/>
          </p:cNvSpPr>
          <p:nvPr>
            <p:ph type="sldNum" sz="quarter" idx="5"/>
          </p:nvPr>
        </p:nvSpPr>
        <p:spPr/>
        <p:txBody>
          <a:bodyPr/>
          <a:lstStyle/>
          <a:p>
            <a:fld id="{C49312DC-84F5-408B-947F-EAE8AD61D853}" type="slidenum">
              <a:rPr lang="en-US" smtClean="0"/>
              <a:t>188</a:t>
            </a:fld>
            <a:endParaRPr lang="en-US"/>
          </a:p>
        </p:txBody>
      </p:sp>
    </p:spTree>
    <p:extLst>
      <p:ext uri="{BB962C8B-B14F-4D97-AF65-F5344CB8AC3E}">
        <p14:creationId xmlns:p14="http://schemas.microsoft.com/office/powerpoint/2010/main" val="197960673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Conclusion</a:t>
            </a:r>
          </a:p>
        </p:txBody>
      </p:sp>
      <p:sp>
        <p:nvSpPr>
          <p:cNvPr id="4" name="Slide Number Placeholder 3"/>
          <p:cNvSpPr>
            <a:spLocks noGrp="1"/>
          </p:cNvSpPr>
          <p:nvPr>
            <p:ph type="sldNum" sz="quarter" idx="10"/>
          </p:nvPr>
        </p:nvSpPr>
        <p:spPr/>
        <p:txBody>
          <a:bodyPr/>
          <a:lstStyle/>
          <a:p>
            <a:fld id="{9506C930-0C39-C14E-9A81-5D25950FD497}" type="slidenum">
              <a:rPr lang="en-US" smtClean="0"/>
              <a:t>189</a:t>
            </a:fld>
            <a:endParaRPr lang="en-US"/>
          </a:p>
        </p:txBody>
      </p:sp>
    </p:spTree>
    <p:extLst>
      <p:ext uri="{BB962C8B-B14F-4D97-AF65-F5344CB8AC3E}">
        <p14:creationId xmlns:p14="http://schemas.microsoft.com/office/powerpoint/2010/main" val="3320174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Student</a:t>
            </a:r>
            <a:r>
              <a:rPr lang="en-US" altLang="en-US" sz="1800" baseline="0" dirty="0"/>
              <a:t> Education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653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Topics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2</a:t>
            </a:fld>
            <a:endParaRPr lang="en-US"/>
          </a:p>
        </p:txBody>
      </p:sp>
    </p:spTree>
    <p:extLst>
      <p:ext uri="{BB962C8B-B14F-4D97-AF65-F5344CB8AC3E}">
        <p14:creationId xmlns:p14="http://schemas.microsoft.com/office/powerpoint/2010/main" val="4046304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Student Selective Service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The</a:t>
            </a:r>
            <a:r>
              <a:rPr lang="en-US" sz="1800" b="0" i="0" u="none" strike="noStrike" kern="1200" baseline="0" dirty="0">
                <a:solidFill>
                  <a:schemeClr val="tx1"/>
                </a:solidFill>
                <a:effectLst/>
                <a:latin typeface="+mn-lt"/>
                <a:ea typeface="+mn-ea"/>
                <a:cs typeface="+mn-cs"/>
              </a:rPr>
              <a:t> response to this question </a:t>
            </a:r>
            <a:r>
              <a:rPr lang="en-US" sz="1800" b="0" i="0" u="none" strike="noStrike" kern="1200" dirty="0">
                <a:solidFill>
                  <a:schemeClr val="tx1"/>
                </a:solidFill>
                <a:effectLst/>
                <a:latin typeface="+mn-lt"/>
                <a:ea typeface="+mn-ea"/>
                <a:cs typeface="+mn-cs"/>
              </a:rPr>
              <a:t>is used to determine if the</a:t>
            </a:r>
            <a:r>
              <a:rPr lang="en-US" sz="1800" b="0" i="0" u="none" strike="noStrike" kern="1200" baseline="0" dirty="0">
                <a:solidFill>
                  <a:schemeClr val="tx1"/>
                </a:solidFill>
                <a:effectLst/>
                <a:latin typeface="+mn-lt"/>
                <a:ea typeface="+mn-ea"/>
                <a:cs typeface="+mn-cs"/>
              </a:rPr>
              <a:t> user </a:t>
            </a:r>
            <a:r>
              <a:rPr lang="en-US" sz="1800" b="0" i="0" u="none" strike="noStrike" kern="1200" dirty="0">
                <a:solidFill>
                  <a:schemeClr val="tx1"/>
                </a:solidFill>
                <a:effectLst/>
                <a:latin typeface="+mn-lt"/>
                <a:ea typeface="+mn-ea"/>
                <a:cs typeface="+mn-cs"/>
              </a:rPr>
              <a:t>needs to register with the Selective Service System. The answer to the Selective Service question will not impact the applicant’s eligibility to receive federal student aid.</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718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Student Driver’s License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740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Foster Care and Parent Education Completion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086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Eligibility Worksheet view</a:t>
            </a:r>
          </a:p>
          <a:p>
            <a:endParaRPr lang="en-US" sz="1800" dirty="0">
              <a:effectLst/>
              <a:latin typeface="Calibri" panose="020F0502020204030204" pitchFamily="34" charset="0"/>
              <a:ea typeface="+mn-ea"/>
              <a:cs typeface="Calibri" panose="020F0502020204030204" pitchFamily="34" charset="0"/>
            </a:endParaRPr>
          </a:p>
          <a:p>
            <a:r>
              <a:rPr lang="en-US" sz="1800" dirty="0">
                <a:effectLst/>
                <a:latin typeface="Calibri" panose="020F0502020204030204" pitchFamily="34" charset="0"/>
                <a:ea typeface="+mn-ea"/>
                <a:cs typeface="Calibri" panose="020F0502020204030204" pitchFamily="34" charset="0"/>
              </a:rPr>
              <a:t>The answers to the student eligibility worksheet will not impact the applicant’s eligibility to receive federal student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5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Search for High School view</a:t>
            </a:r>
          </a:p>
          <a:p>
            <a:endParaRPr lang="en-US" sz="1800" dirty="0"/>
          </a:p>
          <a:p>
            <a:r>
              <a:rPr lang="en-US" sz="1800" baseline="0" dirty="0"/>
              <a:t>This is the first page for the School Selection section.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412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Add Your High School Manually 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New: This functionality has been updated to allow the applicant to enter the full name, city, and state of the high school in the fields on this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971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High School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457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Confirm Your High School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563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College Search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874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Search by Federal School Code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106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2022-23 Overview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3</a:t>
            </a:fld>
            <a:endParaRPr lang="en-US"/>
          </a:p>
        </p:txBody>
      </p:sp>
    </p:spTree>
    <p:extLst>
      <p:ext uri="{BB962C8B-B14F-4D97-AF65-F5344CB8AC3E}">
        <p14:creationId xmlns:p14="http://schemas.microsoft.com/office/powerpoint/2010/main" val="44839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College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76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Selected</a:t>
            </a:r>
            <a:r>
              <a:rPr lang="en-US" sz="1800" baseline="0" dirty="0"/>
              <a:t> Colleges and </a:t>
            </a:r>
            <a:r>
              <a:rPr lang="en-US" sz="1800" dirty="0"/>
              <a:t>Housing Info view</a:t>
            </a:r>
          </a:p>
          <a:p>
            <a:endParaRPr lang="en-US" sz="1800" dirty="0">
              <a:effectLst/>
              <a:latin typeface="Calibri" panose="020F0502020204030204" pitchFamily="34" charset="0"/>
              <a:ea typeface="+mn-ea"/>
              <a:cs typeface="Calibri" panose="020F0502020204030204" pitchFamily="34" charset="0"/>
            </a:endParaRPr>
          </a:p>
          <a:p>
            <a:r>
              <a:rPr lang="en-US" sz="1800" dirty="0">
                <a:effectLst/>
                <a:latin typeface="Calibri" panose="020F0502020204030204" pitchFamily="34" charset="0"/>
                <a:ea typeface="+mn-ea"/>
                <a:cs typeface="Calibri" panose="020F0502020204030204" pitchFamily="34" charset="0"/>
              </a:rPr>
              <a:t>The applicant can reorder schools on this page which will not affect federal student aid but can affect state/school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246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Marital Status</a:t>
            </a:r>
            <a:r>
              <a:rPr lang="en-US" altLang="en-US" sz="1800" dirty="0"/>
              <a:t> view</a:t>
            </a:r>
          </a:p>
          <a:p>
            <a:endParaRPr lang="en-US" altLang="en-US" sz="1800" dirty="0"/>
          </a:p>
          <a:p>
            <a:r>
              <a:rPr lang="en-US" altLang="en-US" sz="1800" dirty="0"/>
              <a:t>This is the</a:t>
            </a:r>
            <a:r>
              <a:rPr lang="en-US" altLang="en-US" sz="1800" baseline="0" dirty="0"/>
              <a:t> first page of the Dependency Status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126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Does</a:t>
            </a:r>
            <a:r>
              <a:rPr lang="en-US" sz="1800" baseline="0" dirty="0"/>
              <a:t> the Student Have Dependents?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718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Student Additional Dependency Questions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246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Student Homelessness Filter Question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888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Dependent Student Status view</a:t>
            </a:r>
          </a:p>
          <a:p>
            <a:endParaRPr lang="en-US" sz="18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effectLst/>
                <a:latin typeface="+mn-lt"/>
                <a:ea typeface="+mn-ea"/>
                <a:cs typeface="+mn-cs"/>
              </a:rPr>
              <a:t>This page only displays if it has been determined that the applicant is considered to be a dependent student</a:t>
            </a:r>
            <a:r>
              <a:rPr lang="en-US" altLang="en-US" sz="1800" dirty="0"/>
              <a:t>.</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323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Whose Information Should I Provide?</a:t>
            </a:r>
            <a:r>
              <a:rPr lang="en-US" altLang="en-US" sz="1800" dirty="0"/>
              <a:t> View</a:t>
            </a:r>
          </a:p>
          <a:p>
            <a:endParaRPr lang="en-US" altLang="en-US" sz="1800" dirty="0"/>
          </a:p>
          <a:p>
            <a:r>
              <a:rPr lang="en-US" altLang="en-US" sz="1800" dirty="0"/>
              <a:t>This is first view of the Parent Demographics section.</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13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Marital</a:t>
            </a:r>
            <a:r>
              <a:rPr lang="en-US" altLang="en-US" sz="1800" baseline="0" dirty="0"/>
              <a:t> Status </a:t>
            </a:r>
            <a:r>
              <a:rPr lang="en-US" altLang="en-US" sz="1800" dirty="0"/>
              <a:t>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558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Personal Information for First Parent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440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2022-23 Overview slide (continued, part 2)</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4</a:t>
            </a:fld>
            <a:endParaRPr lang="en-US"/>
          </a:p>
        </p:txBody>
      </p:sp>
    </p:spTree>
    <p:extLst>
      <p:ext uri="{BB962C8B-B14F-4D97-AF65-F5344CB8AC3E}">
        <p14:creationId xmlns:p14="http://schemas.microsoft.com/office/powerpoint/2010/main" val="2300615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Personal Information for Other Parent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90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Parent State of Legal Residence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1477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600" cap="none" dirty="0">
                <a:latin typeface="Oswald"/>
              </a:rPr>
              <a:t>Enter Information for Your Parent’s Dependents</a:t>
            </a:r>
            <a:r>
              <a:rPr lang="en-US" sz="5400" cap="none" dirty="0">
                <a:latin typeface="Oswald"/>
              </a:rPr>
              <a:t>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593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600" cap="none" dirty="0">
                <a:latin typeface="Oswald"/>
              </a:rPr>
              <a:t>Enter Information for Your Parent’s Dependents</a:t>
            </a:r>
            <a:r>
              <a:rPr lang="en-US" sz="5400" cap="none" dirty="0">
                <a:latin typeface="Oswald"/>
              </a:rPr>
              <a: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In this view, the parent has additional dependents.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089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Parent Household Information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New: Household size is calculated based on previous answers. The applicant will enter the number of household members in college, including himself or herself.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484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Tax Filing Status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altLang="en-US" sz="1800" baseline="0" dirty="0"/>
              <a:t>This view is </a:t>
            </a:r>
            <a:r>
              <a:rPr lang="en-US" altLang="en-US" sz="1800" dirty="0"/>
              <a:t>displayed when the parent chooses not to use the IRS Data Retrieval Tool (DRT) on the previous</a:t>
            </a:r>
            <a:r>
              <a:rPr lang="en-US" altLang="en-US" sz="1800" baseline="0" dirty="0"/>
              <a:t> view. An additional opportunity is presented to the parent to determine if he or she would like to link to the IRS for his or her financial information or to continue to enter it manually. </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r>
              <a:rPr lang="en-US" altLang="en-US" sz="1800" baseline="0" dirty="0"/>
              <a:t>This is the first view in the Parent Financials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58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mn-ea"/>
                <a:cs typeface="Calibri" panose="020F0502020204030204" pitchFamily="34" charset="0"/>
              </a:rPr>
              <a:t>Parent Eligible for IRS DRT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56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Parent Log in to IRS Data Retrieval Tool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This screen only shows if the parent decides to use the IRS Data Retrieval Tool. In this example, the parent has indicated that he or she is married or living together.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365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Parent</a:t>
            </a:r>
            <a:r>
              <a:rPr lang="en-US" sz="1800" baseline="0" dirty="0"/>
              <a:t> IRS Info view</a:t>
            </a:r>
          </a:p>
          <a:p>
            <a:endParaRPr lang="en-US" sz="1800" baseline="0" dirty="0"/>
          </a:p>
          <a:p>
            <a:r>
              <a:rPr lang="en-US" sz="1800" kern="1200" dirty="0">
                <a:solidFill>
                  <a:schemeClr val="tx1"/>
                </a:solidFill>
                <a:effectLst/>
                <a:latin typeface="+mn-lt"/>
                <a:ea typeface="+mn-ea"/>
                <a:cs typeface="+mn-cs"/>
              </a:rPr>
              <a:t>If the parent is either ineligible or decides not to use the IRS DRT, he or she will be required to enter his or her financial information manually.</a:t>
            </a:r>
            <a:endParaRPr 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612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Income from Work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63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 Form Home and Log In Views</a:t>
            </a:r>
          </a:p>
        </p:txBody>
      </p:sp>
      <p:sp>
        <p:nvSpPr>
          <p:cNvPr id="4" name="Slide Number Placeholder 3"/>
          <p:cNvSpPr>
            <a:spLocks noGrp="1"/>
          </p:cNvSpPr>
          <p:nvPr>
            <p:ph type="sldNum" sz="quarter" idx="10"/>
          </p:nvPr>
        </p:nvSpPr>
        <p:spPr/>
        <p:txBody>
          <a:bodyPr/>
          <a:lstStyle/>
          <a:p>
            <a:fld id="{9506C930-0C39-C14E-9A81-5D25950FD497}" type="slidenum">
              <a:rPr lang="en-US" smtClean="0"/>
              <a:t>5</a:t>
            </a:fld>
            <a:endParaRPr lang="en-US"/>
          </a:p>
        </p:txBody>
      </p:sp>
    </p:spTree>
    <p:extLst>
      <p:ext uri="{BB962C8B-B14F-4D97-AF65-F5344CB8AC3E}">
        <p14:creationId xmlns:p14="http://schemas.microsoft.com/office/powerpoint/2010/main" val="937709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Additional IRS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4756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Parent Questions for Tax Filers Only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2982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Parent Additional Financial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520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Parent Untaxed Income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2453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Parent Assets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882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Tax Filing Status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This is first view in the Student Financials section.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3120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Tax Filing Status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This view is </a:t>
            </a:r>
            <a:r>
              <a:rPr lang="en-US" altLang="en-US" sz="1800" dirty="0"/>
              <a:t>displayed when the user chooses not to use the IRS Data Retrieval Tool on the previous</a:t>
            </a:r>
            <a:r>
              <a:rPr lang="en-US" altLang="en-US" sz="1800" baseline="0" dirty="0"/>
              <a:t> view. An additional opportunity is presented to the user to determine if he or she would like to link to the IRS for his or her financial information or to continue to enter it manually. </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7451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5400" cap="none" dirty="0">
                <a:latin typeface="Oswald"/>
              </a:rPr>
              <a:t>Student Eligible for IRS Data Retrieval Tool (DRT)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9722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IRS Info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effectLst/>
                <a:latin typeface="+mn-lt"/>
                <a:ea typeface="+mn-ea"/>
                <a:cs typeface="+mn-cs"/>
              </a:rPr>
              <a:t>Note: If the user is either ineligible or decides not to use the IRS DRT, he or she will be required to enter his or her financial information manually.</a:t>
            </a:r>
            <a:endParaRPr 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64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Income from Work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718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aseline="0" dirty="0"/>
              <a:t>StudentAid.gov home view</a:t>
            </a:r>
          </a:p>
          <a:p>
            <a:endParaRPr lang="en-US" alt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6</a:t>
            </a:fld>
            <a:endParaRPr lang="en-US"/>
          </a:p>
        </p:txBody>
      </p:sp>
    </p:spTree>
    <p:extLst>
      <p:ext uri="{BB962C8B-B14F-4D97-AF65-F5344CB8AC3E}">
        <p14:creationId xmlns:p14="http://schemas.microsoft.com/office/powerpoint/2010/main" val="38658347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 Student Additional IRS Info view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8284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Student Questions for Tax Filers Only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2037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Additional Financial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8931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Untaxed Income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85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Assets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1268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Preparer Info view</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baseline="0" dirty="0">
                <a:solidFill>
                  <a:schemeClr val="tx1"/>
                </a:solidFill>
                <a:effectLst/>
                <a:latin typeface="+mn-lt"/>
                <a:ea typeface="+mn-ea"/>
                <a:cs typeface="+mn-cs"/>
              </a:rPr>
              <a:t>New: The Preparer view will now only show if someone has logged in under the Preparer role.</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4782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2968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view – Student Demographics and School Selection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Users can use the hyperlinks in the summary to edit any question in the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1611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 FAFSA Summary view (continued) –  School Selection and Dependency Status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1388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(continued) – Parent Demographics and Parent Financials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392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Apply for Aid header view</a:t>
            </a:r>
            <a:endParaRPr lang="en-US" altLang="en-US" baseline="0" dirty="0"/>
          </a:p>
          <a:p>
            <a:endParaRPr lang="en-US" altLang="en-US" dirty="0"/>
          </a:p>
          <a:p>
            <a:r>
              <a:rPr lang="en-US" altLang="en-US" dirty="0"/>
              <a:t>If the applicant is navigating to the FAFSA form from the StudentAid.gov home page, he or she can select “Apply for Aid” from the page header, then select “Complete the FAFSA® Form.”</a:t>
            </a:r>
            <a:endParaRPr lang="en-US" altLang="en-US" baseline="0" dirty="0"/>
          </a:p>
          <a:p>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7</a:t>
            </a:fld>
            <a:endParaRPr lang="en-US"/>
          </a:p>
        </p:txBody>
      </p:sp>
    </p:spTree>
    <p:extLst>
      <p:ext uri="{BB962C8B-B14F-4D97-AF65-F5344CB8AC3E}">
        <p14:creationId xmlns:p14="http://schemas.microsoft.com/office/powerpoint/2010/main" val="3044136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(continued) – Parent Financials Continued</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7209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view (continued) –Student Financials and Sign and Submit</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657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student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student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1134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Signature Status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t>The student’s signature was accepted, and now the parent will need to sign.</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7943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Parent Signature Selection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r>
              <a:rPr lang="en-US" sz="1800" dirty="0"/>
              <a:t>The choice between parents is only present if information was provided for two parents. Otherwise, this view does not display.</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0993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parent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parent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038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Signature Options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6176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Confirmation Page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462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a:latin typeface="Oswald"/>
              </a:rPr>
              <a:t>Independent Student and IRS DRT Flow</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Personal Information for Student view</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This is one of multiple pages on fafsa.gov that explains that “you” and “your” are referencing the student. Other pages where this messaging appears includes the "Search for High School," "Student Marital Status," "Parent Marital Status," and "Student Tax Filing Status." </a:t>
            </a:r>
          </a:p>
          <a:p>
            <a:endParaRPr lang="en-US" altLang="en-US" sz="1800" baseline="0" dirty="0"/>
          </a:p>
          <a:p>
            <a:r>
              <a:rPr lang="en-US" altLang="en-US" sz="1800" baseline="0" dirty="0"/>
              <a:t>Note: This is the first view for the Student Demographics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059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FAFSA Form Welcome page view</a:t>
            </a:r>
            <a:endParaRPr lang="en-US" altLang="en-US" baseline="0" dirty="0"/>
          </a:p>
          <a:p>
            <a:endParaRPr lang="en-US" altLang="en-US" dirty="0"/>
          </a:p>
          <a:p>
            <a:r>
              <a:rPr lang="en-US" altLang="en-US" dirty="0"/>
              <a:t>The applicant may have a direct link to the FAFSA form or may arrive from the FAFSA form home page. The “FAFSA Form Welcome” page directs new users to the “Start Here” button and returning users to the “Log In” button. For the purpose of this presentation, the applicant is beginning a new application.</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8</a:t>
            </a:fld>
            <a:endParaRPr lang="en-US"/>
          </a:p>
        </p:txBody>
      </p:sp>
    </p:spTree>
    <p:extLst>
      <p:ext uri="{BB962C8B-B14F-4D97-AF65-F5344CB8AC3E}">
        <p14:creationId xmlns:p14="http://schemas.microsoft.com/office/powerpoint/2010/main" val="34972109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Note: It is beneficial for the student to include an email address on the FAFSA form in order to receive important communications</a:t>
            </a:r>
            <a:r>
              <a:rPr lang="en-US" altLang="en-US" sz="1800" baseline="0" dirty="0"/>
              <a:t> about the student’s financial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89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Student Address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3757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Residency and Eligibility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5910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Student</a:t>
            </a:r>
            <a:r>
              <a:rPr lang="en-US" altLang="en-US" sz="1800" baseline="0" dirty="0"/>
              <a:t> Education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7858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Note: </a:t>
            </a:r>
            <a:r>
              <a:rPr lang="en-US" sz="1800" b="0" i="0" u="none" strike="noStrike" kern="1200" dirty="0">
                <a:solidFill>
                  <a:schemeClr val="tx1"/>
                </a:solidFill>
                <a:effectLst/>
                <a:latin typeface="+mn-lt"/>
                <a:ea typeface="+mn-ea"/>
                <a:cs typeface="+mn-cs"/>
              </a:rPr>
              <a:t>The</a:t>
            </a:r>
            <a:r>
              <a:rPr lang="en-US" sz="1800" b="0" i="0" u="none" strike="noStrike" kern="1200" baseline="0" dirty="0">
                <a:solidFill>
                  <a:schemeClr val="tx1"/>
                </a:solidFill>
                <a:effectLst/>
                <a:latin typeface="+mn-lt"/>
                <a:ea typeface="+mn-ea"/>
                <a:cs typeface="+mn-cs"/>
              </a:rPr>
              <a:t> response to this question </a:t>
            </a:r>
            <a:r>
              <a:rPr lang="en-US" sz="1800" b="0" i="0" u="none" strike="noStrike" kern="1200" dirty="0">
                <a:solidFill>
                  <a:schemeClr val="tx1"/>
                </a:solidFill>
                <a:effectLst/>
                <a:latin typeface="+mn-lt"/>
                <a:ea typeface="+mn-ea"/>
                <a:cs typeface="+mn-cs"/>
              </a:rPr>
              <a:t>doesn't affect eligibility the applicant’s eligibility for federal student aid.</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8146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Student Driver’s License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7820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Foster Care and Parent Education Completion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0934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Eligibility Worksheet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4842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Search for High School view</a:t>
            </a:r>
          </a:p>
          <a:p>
            <a:endParaRPr lang="en-US" sz="1800" dirty="0"/>
          </a:p>
          <a:p>
            <a:r>
              <a:rPr lang="en-US" sz="1800" dirty="0"/>
              <a:t>Note:</a:t>
            </a:r>
            <a:r>
              <a:rPr lang="en-US" sz="1800" baseline="0" dirty="0"/>
              <a:t> This is the first page for the School Selection section.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3405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Add Your High School Manually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504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Role Selection (1 of 3) view</a:t>
            </a:r>
          </a:p>
          <a:p>
            <a:endParaRPr lang="en-US" altLang="en-US" sz="1200" baseline="0" dirty="0"/>
          </a:p>
          <a:p>
            <a:r>
              <a:rPr lang="en-US" altLang="en-US" sz="1200" baseline="0" dirty="0"/>
              <a:t>The user will select the applicable role to fill out the FAFSA form: student, parent of a student, or preparer helping a student.</a:t>
            </a:r>
          </a:p>
          <a:p>
            <a:endParaRPr lang="en-US" altLang="en-US" sz="1200" baseline="0" dirty="0"/>
          </a:p>
          <a:p>
            <a:r>
              <a:rPr lang="en-US" altLang="en-US" sz="1200" baseline="0" dirty="0"/>
              <a:t>For this presentation, the user selects a student role. </a:t>
            </a:r>
            <a:r>
              <a:rPr lang="en-US" altLang="en-US" sz="1200" baseline="0" dirty="0">
                <a:solidFill>
                  <a:srgbClr val="FF0000"/>
                </a:solidFill>
              </a:rPr>
              <a:t>In the dependent student section, the parent will also log in to sign and submit the FAFSA form.</a:t>
            </a:r>
            <a:endParaRPr lang="en-US" altLang="en-US" baseline="0" dirty="0">
              <a:solidFill>
                <a:srgbClr val="FF0000"/>
              </a:solidFill>
            </a:endParaRPr>
          </a:p>
          <a:p>
            <a:endParaRPr lang="en-US" altLang="en-US" dirty="0">
              <a:solidFill>
                <a:srgbClr val="FF0000"/>
              </a:solidFill>
            </a:endParaRPr>
          </a:p>
          <a:p>
            <a:endParaRPr lang="en-US" altLang="en-US" baseline="0" dirty="0"/>
          </a:p>
          <a:p>
            <a:endParaRPr lang="en-US" altLang="en-US" baseline="0" dirty="0">
              <a:highlight>
                <a:srgbClr val="FFFF00"/>
              </a:highlight>
            </a:endParaRP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9</a:t>
            </a:fld>
            <a:endParaRPr lang="en-US"/>
          </a:p>
        </p:txBody>
      </p:sp>
    </p:spTree>
    <p:extLst>
      <p:ext uri="{BB962C8B-B14F-4D97-AF65-F5344CB8AC3E}">
        <p14:creationId xmlns:p14="http://schemas.microsoft.com/office/powerpoint/2010/main" val="41676809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High School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8022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Confirm Your High School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3528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College Search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6407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College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833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Search by Federal School Code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5451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Selected</a:t>
            </a:r>
            <a:r>
              <a:rPr lang="en-US" sz="1800" baseline="0" dirty="0"/>
              <a:t> Colleges and </a:t>
            </a:r>
            <a:r>
              <a:rPr lang="en-US" sz="1800" dirty="0"/>
              <a:t>Housing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Users can reorder schools on this page which will not affect federal aid but can affect state/school aid.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50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Marital Status</a:t>
            </a:r>
            <a:r>
              <a:rPr lang="en-US" altLang="en-US" sz="1800" dirty="0"/>
              <a:t> view</a:t>
            </a:r>
          </a:p>
          <a:p>
            <a:endParaRPr lang="en-US" altLang="en-US" sz="1800" dirty="0"/>
          </a:p>
          <a:p>
            <a:r>
              <a:rPr lang="en-US" altLang="en-US" sz="1800" dirty="0"/>
              <a:t>Note: This is the</a:t>
            </a:r>
            <a:r>
              <a:rPr lang="en-US" altLang="en-US" sz="1800" baseline="0" dirty="0"/>
              <a:t> first page of the Dependency Status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20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Does the</a:t>
            </a:r>
            <a:r>
              <a:rPr lang="en-US" sz="1800" baseline="0" dirty="0"/>
              <a:t> Student Have Dependents?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In this view, the student has dependents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8492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Student Household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mn-ea"/>
                <a:cs typeface="Calibri" panose="020F0502020204030204" pitchFamily="34" charset="0"/>
              </a:rPr>
              <a:t>Note: This view is only available if the student has dependents.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6758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Independent Student Status view</a:t>
            </a:r>
          </a:p>
          <a:p>
            <a:endParaRPr lang="en-US" altLang="en-US" sz="1800" baseline="0" dirty="0"/>
          </a:p>
          <a:p>
            <a:r>
              <a:rPr lang="en-US" altLang="en-US" sz="1800" baseline="0" dirty="0"/>
              <a:t>This view only displays if it has been determined that the user is considered to be an independent student. Generally, independent users have the choice of whether to answer questions about their parents; however, some health professions or law schools may require parent information.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687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1116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30285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04969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8EBA7DC6-560A-8F4D-B2A9-98779FC64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76391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8817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28169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2111048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647391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20862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726903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62101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77850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844283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74656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897097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41632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21946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547526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No Subtitl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31586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89283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242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8718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383622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3" r:id="rId2"/>
    <p:sldLayoutId id="2147483708" r:id="rId3"/>
    <p:sldLayoutId id="2147483709" r:id="rId4"/>
    <p:sldLayoutId id="2147483710" r:id="rId5"/>
    <p:sldLayoutId id="2147483698" r:id="rId6"/>
    <p:sldLayoutId id="2147483676" r:id="rId7"/>
    <p:sldLayoutId id="2147483733" r:id="rId8"/>
    <p:sldLayoutId id="2147483734" r:id="rId9"/>
    <p:sldLayoutId id="2147483691" r:id="rId10"/>
    <p:sldLayoutId id="2147483655" r:id="rId11"/>
    <p:sldLayoutId id="2147483692" r:id="rId12"/>
    <p:sldLayoutId id="2147483659" r:id="rId13"/>
    <p:sldLayoutId id="2147483693" r:id="rId14"/>
    <p:sldLayoutId id="2147483683" r:id="rId15"/>
    <p:sldLayoutId id="2147483702" r:id="rId16"/>
    <p:sldLayoutId id="2147483685" r:id="rId17"/>
    <p:sldLayoutId id="2147483719" r:id="rId18"/>
    <p:sldLayoutId id="2147483682" r:id="rId19"/>
    <p:sldLayoutId id="2147483686" r:id="rId20"/>
    <p:sldLayoutId id="2147483712" r:id="rId21"/>
    <p:sldLayoutId id="2147483713" r:id="rId22"/>
    <p:sldLayoutId id="2147483716" r:id="rId23"/>
    <p:sldLayoutId id="2147483717" r:id="rId24"/>
    <p:sldLayoutId id="2147483718" r:id="rId25"/>
    <p:sldLayoutId id="2147483726" r:id="rId26"/>
    <p:sldLayoutId id="2147483720" r:id="rId27"/>
    <p:sldLayoutId id="2147483681" r:id="rId28"/>
    <p:sldLayoutId id="2147483731" r:id="rId29"/>
    <p:sldLayoutId id="2147483722" r:id="rId30"/>
    <p:sldLayoutId id="2147483723" r:id="rId31"/>
    <p:sldLayoutId id="2147483724" r:id="rId32"/>
    <p:sldLayoutId id="2147483725" r:id="rId33"/>
    <p:sldLayoutId id="2147483711" r:id="rId34"/>
    <p:sldLayoutId id="2147483715" r:id="rId35"/>
    <p:sldLayoutId id="2147483689" r:id="rId36"/>
    <p:sldLayoutId id="2147483687" r:id="rId37"/>
    <p:sldLayoutId id="2147483728" r:id="rId38"/>
    <p:sldLayoutId id="2147483730" r:id="rId39"/>
    <p:sldLayoutId id="2147483735" r:id="rId40"/>
    <p:sldLayoutId id="2147483736" r:id="rId41"/>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4.xml"/><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7.xml"/><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8.xml"/><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9.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0.xml"/><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1.xml"/><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2.xml"/><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3.xml"/><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4.xml"/><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5.xml"/><Relationship Id="rId1" Type="http://schemas.openxmlformats.org/officeDocument/2006/relationships/slideLayout" Target="../slideLayouts/slideLayout41.xml"/><Relationship Id="rId4" Type="http://schemas.openxmlformats.org/officeDocument/2006/relationships/image" Target="../media/image77.png"/></Relationships>
</file>

<file path=ppt/slides/_rels/slide1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6.xml"/><Relationship Id="rId1" Type="http://schemas.openxmlformats.org/officeDocument/2006/relationships/slideLayout" Target="../slideLayouts/slideLayout41.xml"/><Relationship Id="rId4" Type="http://schemas.openxmlformats.org/officeDocument/2006/relationships/image" Target="../media/image79.jpeg"/></Relationships>
</file>

<file path=ppt/slides/_rels/slide1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7.xml"/><Relationship Id="rId1" Type="http://schemas.openxmlformats.org/officeDocument/2006/relationships/slideLayout" Target="../slideLayouts/slideLayout41.xml"/><Relationship Id="rId5" Type="http://schemas.openxmlformats.org/officeDocument/2006/relationships/image" Target="../media/image86.png"/><Relationship Id="rId4" Type="http://schemas.openxmlformats.org/officeDocument/2006/relationships/image" Target="../media/image85.png"/></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8.xml"/><Relationship Id="rId1" Type="http://schemas.openxmlformats.org/officeDocument/2006/relationships/slideLayout" Target="../slideLayouts/slideLayout41.xml"/></Relationships>
</file>

<file path=ppt/slides/_rels/slide1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9.xml"/><Relationship Id="rId1" Type="http://schemas.openxmlformats.org/officeDocument/2006/relationships/slideLayout" Target="../slideLayouts/slideLayout41.xml"/><Relationship Id="rId4" Type="http://schemas.openxmlformats.org/officeDocument/2006/relationships/image" Target="../media/image9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0.xml"/><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1.xml"/><Relationship Id="rId1" Type="http://schemas.openxmlformats.org/officeDocument/2006/relationships/slideLayout" Target="../slideLayouts/slideLayout41.xml"/><Relationship Id="rId4" Type="http://schemas.openxmlformats.org/officeDocument/2006/relationships/image" Target="../media/image77.png"/></Relationships>
</file>

<file path=ppt/slides/_rels/slide1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2.xml"/><Relationship Id="rId1" Type="http://schemas.openxmlformats.org/officeDocument/2006/relationships/slideLayout" Target="../slideLayouts/slideLayout41.xml"/><Relationship Id="rId4" Type="http://schemas.openxmlformats.org/officeDocument/2006/relationships/image" Target="../media/image79.jpeg"/></Relationships>
</file>

<file path=ppt/slides/_rels/slide1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3.xml"/><Relationship Id="rId1" Type="http://schemas.openxmlformats.org/officeDocument/2006/relationships/slideLayout" Target="../slideLayouts/slideLayout41.xml"/><Relationship Id="rId5" Type="http://schemas.openxmlformats.org/officeDocument/2006/relationships/image" Target="../media/image86.png"/><Relationship Id="rId4" Type="http://schemas.openxmlformats.org/officeDocument/2006/relationships/image" Target="../media/image85.png"/></Relationships>
</file>

<file path=ppt/slides/_rels/slide1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4.xml"/><Relationship Id="rId1" Type="http://schemas.openxmlformats.org/officeDocument/2006/relationships/slideLayout" Target="../slideLayouts/slideLayout41.xml"/><Relationship Id="rId4" Type="http://schemas.openxmlformats.org/officeDocument/2006/relationships/image" Target="../media/image112.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5.xml"/><Relationship Id="rId1" Type="http://schemas.openxmlformats.org/officeDocument/2006/relationships/slideLayout" Target="../slideLayouts/slideLayout4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6.xml"/><Relationship Id="rId1" Type="http://schemas.openxmlformats.org/officeDocument/2006/relationships/slideLayout" Target="../slideLayouts/slideLayout4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0.xml"/><Relationship Id="rId1" Type="http://schemas.openxmlformats.org/officeDocument/2006/relationships/slideLayout" Target="../slideLayouts/slideLayout4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2.xml"/><Relationship Id="rId1" Type="http://schemas.openxmlformats.org/officeDocument/2006/relationships/slideLayout" Target="../slideLayouts/slideLayout4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4.xml"/><Relationship Id="rId1" Type="http://schemas.openxmlformats.org/officeDocument/2006/relationships/slideLayout" Target="../slideLayouts/slideLayout4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6.xml"/><Relationship Id="rId1" Type="http://schemas.openxmlformats.org/officeDocument/2006/relationships/slideLayout" Target="../slideLayouts/slideLayout4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8.xml"/><Relationship Id="rId1" Type="http://schemas.openxmlformats.org/officeDocument/2006/relationships/slideLayout" Target="../slideLayouts/slideLayout4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4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0.xml"/><Relationship Id="rId1" Type="http://schemas.openxmlformats.org/officeDocument/2006/relationships/slideLayout" Target="../slideLayouts/slideLayout4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1.xml"/><Relationship Id="rId1" Type="http://schemas.openxmlformats.org/officeDocument/2006/relationships/slideLayout" Target="../slideLayouts/slideLayout4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2.xml"/><Relationship Id="rId1" Type="http://schemas.openxmlformats.org/officeDocument/2006/relationships/slideLayout" Target="../slideLayouts/slideLayout4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3.xml"/><Relationship Id="rId1" Type="http://schemas.openxmlformats.org/officeDocument/2006/relationships/slideLayout" Target="../slideLayouts/slideLayout41.xml"/></Relationships>
</file>

<file path=ppt/slides/_rels/slide1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4.xml"/><Relationship Id="rId1" Type="http://schemas.openxmlformats.org/officeDocument/2006/relationships/slideLayout" Target="../slideLayouts/slideLayout41.xml"/></Relationships>
</file>

<file path=ppt/slides/_rels/slide1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5.xml"/><Relationship Id="rId1" Type="http://schemas.openxmlformats.org/officeDocument/2006/relationships/slideLayout" Target="../slideLayouts/slideLayout4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6.xml"/><Relationship Id="rId1" Type="http://schemas.openxmlformats.org/officeDocument/2006/relationships/slideLayout" Target="../slideLayouts/slideLayout41.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7.xml"/><Relationship Id="rId1" Type="http://schemas.openxmlformats.org/officeDocument/2006/relationships/slideLayout" Target="../slideLayouts/slideLayout41.xml"/></Relationships>
</file>

<file path=ppt/slides/_rels/slide1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8.xml"/><Relationship Id="rId1" Type="http://schemas.openxmlformats.org/officeDocument/2006/relationships/slideLayout" Target="../slideLayouts/slideLayout41.xml"/></Relationships>
</file>

<file path=ppt/slides/_rels/slide1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9.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5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0.xml"/><Relationship Id="rId1" Type="http://schemas.openxmlformats.org/officeDocument/2006/relationships/slideLayout" Target="../slideLayouts/slideLayout41.xml"/><Relationship Id="rId4" Type="http://schemas.openxmlformats.org/officeDocument/2006/relationships/image" Target="../media/image131.jpeg"/></Relationships>
</file>

<file path=ppt/slides/_rels/slide1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1.xml"/><Relationship Id="rId1" Type="http://schemas.openxmlformats.org/officeDocument/2006/relationships/slideLayout" Target="../slideLayouts/slideLayout4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3.xml"/><Relationship Id="rId1" Type="http://schemas.openxmlformats.org/officeDocument/2006/relationships/slideLayout" Target="../slideLayouts/slideLayout4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4.xml"/><Relationship Id="rId1" Type="http://schemas.openxmlformats.org/officeDocument/2006/relationships/slideLayout" Target="../slideLayouts/slideLayout4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6.xml"/><Relationship Id="rId1" Type="http://schemas.openxmlformats.org/officeDocument/2006/relationships/slideLayout" Target="../slideLayouts/slideLayout41.xml"/></Relationships>
</file>

<file path=ppt/slides/_rels/slide15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7.xml"/><Relationship Id="rId1" Type="http://schemas.openxmlformats.org/officeDocument/2006/relationships/slideLayout" Target="../slideLayouts/slideLayout41.xml"/></Relationships>
</file>

<file path=ppt/slides/_rels/slide1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8.xml"/><Relationship Id="rId1" Type="http://schemas.openxmlformats.org/officeDocument/2006/relationships/slideLayout" Target="../slideLayouts/slideLayout41.xml"/></Relationships>
</file>

<file path=ppt/slides/_rels/slide1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9.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6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0.xml"/><Relationship Id="rId1" Type="http://schemas.openxmlformats.org/officeDocument/2006/relationships/slideLayout" Target="../slideLayouts/slideLayout41.xml"/><Relationship Id="rId4" Type="http://schemas.openxmlformats.org/officeDocument/2006/relationships/image" Target="../media/image140.jpeg"/></Relationships>
</file>

<file path=ppt/slides/_rels/slide1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1.xml"/><Relationship Id="rId1" Type="http://schemas.openxmlformats.org/officeDocument/2006/relationships/slideLayout" Target="../slideLayouts/slideLayout41.xml"/></Relationships>
</file>

<file path=ppt/slides/_rels/slide16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2.xml"/><Relationship Id="rId1" Type="http://schemas.openxmlformats.org/officeDocument/2006/relationships/slideLayout" Target="../slideLayouts/slideLayout41.xml"/></Relationships>
</file>

<file path=ppt/slides/_rels/slide16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3.xml"/><Relationship Id="rId1" Type="http://schemas.openxmlformats.org/officeDocument/2006/relationships/slideLayout" Target="../slideLayouts/slideLayout41.xml"/></Relationships>
</file>

<file path=ppt/slides/_rels/slide1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4.xml"/><Relationship Id="rId1" Type="http://schemas.openxmlformats.org/officeDocument/2006/relationships/slideLayout" Target="../slideLayouts/slideLayout4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5.xml"/><Relationship Id="rId1" Type="http://schemas.openxmlformats.org/officeDocument/2006/relationships/slideLayout" Target="../slideLayouts/slideLayout41.xml"/></Relationships>
</file>

<file path=ppt/slides/_rels/slide16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6.xml"/><Relationship Id="rId1" Type="http://schemas.openxmlformats.org/officeDocument/2006/relationships/slideLayout" Target="../slideLayouts/slideLayout41.xml"/></Relationships>
</file>

<file path=ppt/slides/_rels/slide1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7.xml"/><Relationship Id="rId1" Type="http://schemas.openxmlformats.org/officeDocument/2006/relationships/slideLayout" Target="../slideLayouts/slideLayout41.xml"/></Relationships>
</file>

<file path=ppt/slides/_rels/slide1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8.xml"/><Relationship Id="rId1" Type="http://schemas.openxmlformats.org/officeDocument/2006/relationships/slideLayout" Target="../slideLayouts/slideLayout41.xml"/></Relationships>
</file>

<file path=ppt/slides/_rels/slide16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9.xml"/><Relationship Id="rId1" Type="http://schemas.openxmlformats.org/officeDocument/2006/relationships/slideLayout" Target="../slideLayouts/slideLayout41.xml"/><Relationship Id="rId5" Type="http://schemas.openxmlformats.org/officeDocument/2006/relationships/image" Target="../media/image151.jpeg"/><Relationship Id="rId4" Type="http://schemas.openxmlformats.org/officeDocument/2006/relationships/image" Target="../media/image150.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0.xml"/><Relationship Id="rId1" Type="http://schemas.openxmlformats.org/officeDocument/2006/relationships/slideLayout" Target="../slideLayouts/slideLayout41.xml"/></Relationships>
</file>

<file path=ppt/slides/_rels/slide17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1.xml"/><Relationship Id="rId1" Type="http://schemas.openxmlformats.org/officeDocument/2006/relationships/slideLayout" Target="../slideLayouts/slideLayout41.xml"/><Relationship Id="rId5" Type="http://schemas.openxmlformats.org/officeDocument/2006/relationships/image" Target="../media/image155.jpeg"/><Relationship Id="rId4" Type="http://schemas.openxmlformats.org/officeDocument/2006/relationships/image" Target="../media/image154.jpeg"/></Relationships>
</file>

<file path=ppt/slides/_rels/slide17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2.xml"/><Relationship Id="rId1" Type="http://schemas.openxmlformats.org/officeDocument/2006/relationships/slideLayout" Target="../slideLayouts/slideLayout41.xml"/></Relationships>
</file>

<file path=ppt/slides/_rels/slide17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3.xml"/><Relationship Id="rId1" Type="http://schemas.openxmlformats.org/officeDocument/2006/relationships/slideLayout" Target="../slideLayouts/slideLayout4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5.xml"/><Relationship Id="rId1" Type="http://schemas.openxmlformats.org/officeDocument/2006/relationships/slideLayout" Target="../slideLayouts/slideLayout41.xml"/></Relationships>
</file>

<file path=ppt/slides/_rels/slide17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6.xml"/><Relationship Id="rId1" Type="http://schemas.openxmlformats.org/officeDocument/2006/relationships/slideLayout" Target="../slideLayouts/slideLayout41.xml"/></Relationships>
</file>

<file path=ppt/slides/_rels/slide17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7.xml"/><Relationship Id="rId1" Type="http://schemas.openxmlformats.org/officeDocument/2006/relationships/slideLayout" Target="../slideLayouts/slideLayout41.xml"/><Relationship Id="rId4" Type="http://schemas.openxmlformats.org/officeDocument/2006/relationships/image" Target="../media/image161.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9.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8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0.xml"/><Relationship Id="rId1" Type="http://schemas.openxmlformats.org/officeDocument/2006/relationships/slideLayout" Target="../slideLayouts/slideLayout41.xml"/></Relationships>
</file>

<file path=ppt/slides/_rels/slide18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1.xml"/><Relationship Id="rId1" Type="http://schemas.openxmlformats.org/officeDocument/2006/relationships/slideLayout" Target="../slideLayouts/slideLayout41.xml"/></Relationships>
</file>

<file path=ppt/slides/_rels/slide18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2.xml"/><Relationship Id="rId1" Type="http://schemas.openxmlformats.org/officeDocument/2006/relationships/slideLayout" Target="../slideLayouts/slideLayout41.xml"/></Relationships>
</file>

<file path=ppt/slides/_rels/slide18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83.xml"/><Relationship Id="rId1" Type="http://schemas.openxmlformats.org/officeDocument/2006/relationships/slideLayout" Target="../slideLayouts/slideLayout41.xml"/></Relationships>
</file>

<file path=ppt/slides/_rels/slide18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4.xml"/><Relationship Id="rId1" Type="http://schemas.openxmlformats.org/officeDocument/2006/relationships/slideLayout" Target="../slideLayouts/slideLayout41.xml"/></Relationships>
</file>

<file path=ppt/slides/_rels/slide18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85.xml"/><Relationship Id="rId1" Type="http://schemas.openxmlformats.org/officeDocument/2006/relationships/slideLayout" Target="../slideLayouts/slideLayout4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41.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41.xml"/><Relationship Id="rId4" Type="http://schemas.openxmlformats.org/officeDocument/2006/relationships/image" Target="../media/image79.jpeg"/></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9.xml"/><Relationship Id="rId1" Type="http://schemas.openxmlformats.org/officeDocument/2006/relationships/slideLayout" Target="../slideLayouts/slideLayout41.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41.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41.xml"/><Relationship Id="rId5" Type="http://schemas.openxmlformats.org/officeDocument/2006/relationships/image" Target="../media/image86.png"/><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41.xml"/><Relationship Id="rId4" Type="http://schemas.openxmlformats.org/officeDocument/2006/relationships/image" Target="../media/image9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9.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2.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3.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4.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6.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8.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9.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0.xml"/><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1.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2.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3.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4.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5.xml"/><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6.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7.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339883"/>
            <a:ext cx="11292840" cy="1881597"/>
          </a:xfrm>
        </p:spPr>
        <p:txBody>
          <a:bodyPr/>
          <a:lstStyle/>
          <a:p>
            <a:r>
              <a:rPr lang="en-US" cap="none" dirty="0"/>
              <a:t>2022–23 FAFSA</a:t>
            </a:r>
            <a:r>
              <a:rPr lang="en-US" cap="none" baseline="30000" dirty="0"/>
              <a:t>®</a:t>
            </a:r>
            <a:r>
              <a:rPr lang="en-US" cap="none" dirty="0"/>
              <a:t> Form on StudentAid.gov Preview Presentation</a:t>
            </a:r>
          </a:p>
        </p:txBody>
      </p:sp>
      <p:sp>
        <p:nvSpPr>
          <p:cNvPr id="3" name="Content Placeholder 2"/>
          <p:cNvSpPr>
            <a:spLocks noGrp="1"/>
          </p:cNvSpPr>
          <p:nvPr>
            <p:ph sz="quarter" idx="10"/>
          </p:nvPr>
        </p:nvSpPr>
        <p:spPr/>
        <p:txBody>
          <a:bodyPr/>
          <a:lstStyle/>
          <a:p>
            <a:r>
              <a:rPr lang="en-US"/>
              <a:t>September 2021</a:t>
            </a:r>
          </a:p>
        </p:txBody>
      </p:sp>
    </p:spTree>
    <p:extLst>
      <p:ext uri="{BB962C8B-B14F-4D97-AF65-F5344CB8AC3E}">
        <p14:creationId xmlns:p14="http://schemas.microsoft.com/office/powerpoint/2010/main" val="1268215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02821"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r>
              <a:rPr kumimoji="0" lang="en-US" altLang="en-US" sz="4267" b="1" i="0" u="none" strike="noStrike" kern="1200" cap="none" spc="0" normalizeH="0" baseline="0" noProof="0" dirty="0">
                <a:ln>
                  <a:noFill/>
                </a:ln>
                <a:solidFill>
                  <a:schemeClr val="bg1"/>
                </a:solidFill>
                <a:effectLst/>
                <a:uLnTx/>
                <a:uFillTx/>
                <a:latin typeface="Oswald"/>
                <a:ea typeface="+mn-ea"/>
                <a:cs typeface="+mn-cs"/>
              </a:rPr>
              <a:t>Dependent </a:t>
            </a:r>
          </a:p>
        </p:txBody>
      </p:sp>
      <p:pic>
        <p:nvPicPr>
          <p:cNvPr id="8" name="Picture 7" descr="Tell Us About Yourself (1 of 2) view&#10;&#10;The user selects the student role. In this screenshot, the user is prompted to log in, create an FSA ID, or use personal identifiers.">
            <a:extLst>
              <a:ext uri="{FF2B5EF4-FFF2-40B4-BE49-F238E27FC236}">
                <a16:creationId xmlns:a16="http://schemas.microsoft.com/office/drawing/2014/main" id="{80C39BC4-495D-45EF-B86C-6B288479374A}"/>
              </a:ext>
            </a:extLst>
          </p:cNvPr>
          <p:cNvPicPr>
            <a:picLocks noChangeAspect="1"/>
          </p:cNvPicPr>
          <p:nvPr/>
        </p:nvPicPr>
        <p:blipFill>
          <a:blip r:embed="rId3"/>
          <a:stretch>
            <a:fillRect/>
          </a:stretch>
        </p:blipFill>
        <p:spPr>
          <a:xfrm>
            <a:off x="1953666" y="1491112"/>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10</a:t>
            </a:fld>
            <a:endParaRPr lang="en-US"/>
          </a:p>
        </p:txBody>
      </p:sp>
    </p:spTree>
    <p:extLst>
      <p:ext uri="{BB962C8B-B14F-4D97-AF65-F5344CB8AC3E}">
        <p14:creationId xmlns:p14="http://schemas.microsoft.com/office/powerpoint/2010/main" val="24067251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Tax Filing Status </a:t>
            </a:r>
            <a:r>
              <a:rPr lang="en-US" cap="none" dirty="0">
                <a:solidFill>
                  <a:schemeClr val="bg1"/>
                </a:solidFill>
                <a:latin typeface="Oswald"/>
              </a:rPr>
              <a:t>Independent</a:t>
            </a:r>
            <a:endParaRPr lang="en-US" cap="none" dirty="0">
              <a:latin typeface="Oswald"/>
            </a:endParaRPr>
          </a:p>
        </p:txBody>
      </p:sp>
      <p:pic>
        <p:nvPicPr>
          <p:cNvPr id="7" name="Picture 6" descr="Student Tax Filing Status:&#10;&#10;Screenshot of the “Student Tax Filing Status” view.  &#10;&#10;Note: This is the first view of Student Financials section.&#10;&#10;Parent Demographics and Financials have been skipped because the applicant is independent and chose to skip them.">
            <a:extLst>
              <a:ext uri="{FF2B5EF4-FFF2-40B4-BE49-F238E27FC236}">
                <a16:creationId xmlns:a16="http://schemas.microsoft.com/office/drawing/2014/main" id="{1EA22A08-0520-4F0C-A590-57179EA2A377}"/>
              </a:ext>
            </a:extLst>
          </p:cNvPr>
          <p:cNvPicPr>
            <a:picLocks noChangeAspect="1"/>
          </p:cNvPicPr>
          <p:nvPr/>
        </p:nvPicPr>
        <p:blipFill>
          <a:blip r:embed="rId3"/>
          <a:stretch>
            <a:fillRect/>
          </a:stretch>
        </p:blipFill>
        <p:spPr>
          <a:xfrm>
            <a:off x="3369135" y="1442279"/>
            <a:ext cx="5334462" cy="5066215"/>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46110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225329" cy="798177"/>
          </a:xfrm>
        </p:spPr>
        <p:txBody>
          <a:bodyPr/>
          <a:lstStyle/>
          <a:p>
            <a:r>
              <a:rPr lang="en-US" altLang="en-US" sz="4000" cap="none" baseline="0" dirty="0"/>
              <a:t>Leaving the FAFSA.</a:t>
            </a:r>
            <a:r>
              <a:rPr lang="en-US" altLang="en-US" cap="none" dirty="0"/>
              <a:t>g</a:t>
            </a:r>
            <a:r>
              <a:rPr lang="en-US" altLang="en-US" sz="4000" cap="none" baseline="0" dirty="0"/>
              <a:t>ov Pop-up </a:t>
            </a:r>
            <a:r>
              <a:rPr lang="en-US" cap="none" dirty="0">
                <a:solidFill>
                  <a:schemeClr val="bg1"/>
                </a:solidFill>
                <a:latin typeface="Oswald"/>
              </a:rPr>
              <a:t>Independent</a:t>
            </a:r>
            <a:endParaRPr lang="en-US" cap="none" dirty="0">
              <a:latin typeface="Oswald"/>
            </a:endParaRPr>
          </a:p>
        </p:txBody>
      </p:sp>
      <p:pic>
        <p:nvPicPr>
          <p:cNvPr id="7" name="Picture 6" descr="Leaving the fafsa.gov pop-up: &#10;&#10;Screenshot of “Leaving the fafsa.gov pop-up” view.&#10;&#10;Note: This pop-up window displays when the applicant chooses to use the IRS DRT on the previous page.&#10;&#10;">
            <a:extLst>
              <a:ext uri="{FF2B5EF4-FFF2-40B4-BE49-F238E27FC236}">
                <a16:creationId xmlns:a16="http://schemas.microsoft.com/office/drawing/2014/main" id="{FC5A42DE-99BD-44A7-B947-0B19EFB37429}"/>
              </a:ext>
            </a:extLst>
          </p:cNvPr>
          <p:cNvPicPr>
            <a:picLocks noChangeAspect="1"/>
          </p:cNvPicPr>
          <p:nvPr/>
        </p:nvPicPr>
        <p:blipFill>
          <a:blip r:embed="rId3"/>
          <a:stretch>
            <a:fillRect/>
          </a:stretch>
        </p:blipFill>
        <p:spPr>
          <a:xfrm>
            <a:off x="1876425" y="1813284"/>
            <a:ext cx="815476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03791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altLang="en-US" sz="4000" cap="none" baseline="0" dirty="0"/>
              <a:t>IRS Website Disclaimer </a:t>
            </a:r>
            <a:r>
              <a:rPr lang="en-US" cap="none" dirty="0">
                <a:solidFill>
                  <a:schemeClr val="bg1"/>
                </a:solidFill>
                <a:latin typeface="Oswald"/>
              </a:rPr>
              <a:t>Independent</a:t>
            </a:r>
            <a:endParaRPr lang="en-US" cap="none" dirty="0">
              <a:latin typeface="Oswald"/>
            </a:endParaRPr>
          </a:p>
        </p:txBody>
      </p:sp>
      <p:pic>
        <p:nvPicPr>
          <p:cNvPr id="4" name="Picture 3" descr="IRS Website Disclaimer:&#10;&#10;Screenshot of the “IRS Website Disclaimer” view.">
            <a:extLst>
              <a:ext uri="{FF2B5EF4-FFF2-40B4-BE49-F238E27FC236}">
                <a16:creationId xmlns:a16="http://schemas.microsoft.com/office/drawing/2014/main" id="{5127B507-3D73-4167-9B73-BC0CF5E49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259" y="1404325"/>
            <a:ext cx="4725482" cy="479636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03215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194231" cy="798177"/>
          </a:xfrm>
        </p:spPr>
        <p:txBody>
          <a:bodyPr/>
          <a:lstStyle/>
          <a:p>
            <a:r>
              <a:rPr lang="en-US" cap="none" dirty="0">
                <a:latin typeface="Oswald"/>
              </a:rPr>
              <a:t>Get My Federal Income Tax Information </a:t>
            </a:r>
            <a:r>
              <a:rPr lang="en-US" cap="none" dirty="0">
                <a:solidFill>
                  <a:schemeClr val="bg1"/>
                </a:solidFill>
                <a:latin typeface="Oswald"/>
              </a:rPr>
              <a:t>Independent</a:t>
            </a:r>
            <a:endParaRPr lang="en-US" cap="none" dirty="0">
              <a:latin typeface="Oswald"/>
            </a:endParaRPr>
          </a:p>
        </p:txBody>
      </p:sp>
      <p:pic>
        <p:nvPicPr>
          <p:cNvPr id="21" name="Picture 20" descr="Get My Federal Income Tax Information: &#10;&#10;Screenshot of the “Get My Federal Income Tax Information” view.&#10;&#10;Note: This is where the user provides tax information exactly as it appears on his or her tax return.  Some information will be prefilled from the FAFSA form such as name, Social Security Number, date of birth, and tax filing status.">
            <a:extLst>
              <a:ext uri="{FF2B5EF4-FFF2-40B4-BE49-F238E27FC236}">
                <a16:creationId xmlns:a16="http://schemas.microsoft.com/office/drawing/2014/main" id="{449DDC54-3EB9-470E-8522-56D5FB47825A}"/>
              </a:ext>
            </a:extLst>
          </p:cNvPr>
          <p:cNvPicPr>
            <a:picLocks noChangeAspect="1"/>
          </p:cNvPicPr>
          <p:nvPr/>
        </p:nvPicPr>
        <p:blipFill>
          <a:blip r:embed="rId3"/>
          <a:stretch>
            <a:fillRect/>
          </a:stretch>
        </p:blipFill>
        <p:spPr>
          <a:xfrm>
            <a:off x="810310" y="1733586"/>
            <a:ext cx="10571380" cy="4340728"/>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04156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36496"/>
            <a:ext cx="11279429" cy="798177"/>
          </a:xfrm>
        </p:spPr>
        <p:txBody>
          <a:bodyPr/>
          <a:lstStyle/>
          <a:p>
            <a:r>
              <a:rPr lang="en-US" cap="none" dirty="0">
                <a:latin typeface="Oswald"/>
              </a:rPr>
              <a:t>Federal Income Tax Information Results </a:t>
            </a:r>
            <a:r>
              <a:rPr lang="en-US" cap="none" dirty="0">
                <a:solidFill>
                  <a:schemeClr val="bg1"/>
                </a:solidFill>
                <a:latin typeface="Oswald"/>
              </a:rPr>
              <a:t>Independent</a:t>
            </a:r>
            <a:endParaRPr lang="en-US" cap="none" dirty="0">
              <a:latin typeface="Oswald"/>
            </a:endParaRPr>
          </a:p>
        </p:txBody>
      </p:sp>
      <p:pic>
        <p:nvPicPr>
          <p:cNvPr id="8" name="Picture 7" descr="Federal Income Tax Information Results: &#10;&#10;Screenshot of the “Federal Income Tax Information Results” view&#10;&#10;Screenshot of 2021-22 “Federal Income Tax Information Results” view.&#10;&#10;Note: This page gives the user the opportunity to check the box and then transfer their federal tax information into the FAFSA form.&#10;">
            <a:extLst>
              <a:ext uri="{FF2B5EF4-FFF2-40B4-BE49-F238E27FC236}">
                <a16:creationId xmlns:a16="http://schemas.microsoft.com/office/drawing/2014/main" id="{1C5317B9-4CCE-4E43-9626-C5755BDE9291}"/>
              </a:ext>
            </a:extLst>
          </p:cNvPr>
          <p:cNvPicPr>
            <a:picLocks noChangeAspect="1"/>
          </p:cNvPicPr>
          <p:nvPr/>
        </p:nvPicPr>
        <p:blipFill>
          <a:blip r:embed="rId3"/>
          <a:stretch>
            <a:fillRect/>
          </a:stretch>
        </p:blipFill>
        <p:spPr>
          <a:xfrm>
            <a:off x="3770174" y="1472762"/>
            <a:ext cx="4651651" cy="50357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61360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25706"/>
            <a:ext cx="8874760" cy="798177"/>
          </a:xfrm>
        </p:spPr>
        <p:txBody>
          <a:bodyPr/>
          <a:lstStyle/>
          <a:p>
            <a:r>
              <a:rPr lang="en-US" cap="none" dirty="0">
                <a:latin typeface="Oswald"/>
              </a:rPr>
              <a:t>Student IRS Info </a:t>
            </a:r>
            <a:r>
              <a:rPr lang="en-US" cap="none" dirty="0">
                <a:solidFill>
                  <a:schemeClr val="bg1"/>
                </a:solidFill>
                <a:latin typeface="Oswald"/>
              </a:rPr>
              <a:t>Independent</a:t>
            </a:r>
            <a:endParaRPr lang="en-US" cap="none" dirty="0">
              <a:latin typeface="Oswald"/>
            </a:endParaRPr>
          </a:p>
        </p:txBody>
      </p:sp>
      <p:pic>
        <p:nvPicPr>
          <p:cNvPr id="7" name="Picture 6" descr="Student IRS Info:&#10;&#10;Screenshot of the “Student IRS Info” view.&#10;&#10;Note: In this scenario, the user chose to transfer financial information via the IRS DRT.">
            <a:extLst>
              <a:ext uri="{FF2B5EF4-FFF2-40B4-BE49-F238E27FC236}">
                <a16:creationId xmlns:a16="http://schemas.microsoft.com/office/drawing/2014/main" id="{8A6AA79F-BFFC-4EA5-A56C-0E0D49411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180" y="1963378"/>
            <a:ext cx="7955638" cy="37903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54529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62206"/>
            <a:ext cx="8874760" cy="798177"/>
          </a:xfrm>
        </p:spPr>
        <p:txBody>
          <a:bodyPr/>
          <a:lstStyle/>
          <a:p>
            <a:r>
              <a:rPr lang="en-US" cap="none" dirty="0">
                <a:latin typeface="Oswald"/>
              </a:rPr>
              <a:t>Student Income from Work </a:t>
            </a:r>
            <a:r>
              <a:rPr lang="en-US" cap="none" dirty="0">
                <a:solidFill>
                  <a:schemeClr val="bg1"/>
                </a:solidFill>
                <a:latin typeface="Oswald"/>
              </a:rPr>
              <a:t>Independent</a:t>
            </a:r>
            <a:endParaRPr lang="en-US" cap="none" dirty="0">
              <a:latin typeface="Oswald"/>
            </a:endParaRPr>
          </a:p>
        </p:txBody>
      </p:sp>
      <p:pic>
        <p:nvPicPr>
          <p:cNvPr id="7" name="Picture 6" descr="Student Income from Work:&#10;&#10;Screenshot of the “Student Income from Work” view.">
            <a:extLst>
              <a:ext uri="{FF2B5EF4-FFF2-40B4-BE49-F238E27FC236}">
                <a16:creationId xmlns:a16="http://schemas.microsoft.com/office/drawing/2014/main" id="{AB7139BD-FD23-45F8-9520-CBBD1982D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168" y="2104414"/>
            <a:ext cx="8451664" cy="369983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46390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Student Simplified Path Determination </a:t>
            </a:r>
            <a:r>
              <a:rPr lang="en-US" cap="none" dirty="0">
                <a:solidFill>
                  <a:schemeClr val="bg1"/>
                </a:solidFill>
                <a:latin typeface="Oswald"/>
              </a:rPr>
              <a:t>Independent</a:t>
            </a:r>
            <a:endParaRPr lang="en-US" cap="none" dirty="0">
              <a:latin typeface="Oswald"/>
            </a:endParaRPr>
          </a:p>
        </p:txBody>
      </p:sp>
      <p:pic>
        <p:nvPicPr>
          <p:cNvPr id="7" name="Picture 6" descr="Student Simplified Path Determination:&#10;&#10;Screenshot of the “Student Simplified Path Determination” view.&#10;&#10;Note: The Schedule 1 question and associated help text have been updated to include all of the exceptions to answering this question. &#10; &#10;In addition, the Schedule 1 question is now a field that can be transferred from the IRS DRT. &#10; &#10;The Schedule 1 question may or may not be enabled based on previously answered questions. &#10;">
            <a:extLst>
              <a:ext uri="{FF2B5EF4-FFF2-40B4-BE49-F238E27FC236}">
                <a16:creationId xmlns:a16="http://schemas.microsoft.com/office/drawing/2014/main" id="{CB0E6170-18F7-4091-8037-E57FFBCC7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850" y="2456502"/>
            <a:ext cx="7980300" cy="322739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7144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Additional IRS Info </a:t>
            </a:r>
            <a:r>
              <a:rPr lang="en-US" cap="none" dirty="0">
                <a:solidFill>
                  <a:schemeClr val="bg1"/>
                </a:solidFill>
                <a:latin typeface="Oswald"/>
              </a:rPr>
              <a:t>Independent</a:t>
            </a:r>
            <a:endParaRPr lang="en-US" cap="none" dirty="0">
              <a:latin typeface="Oswald"/>
            </a:endParaRPr>
          </a:p>
        </p:txBody>
      </p:sp>
      <p:pic>
        <p:nvPicPr>
          <p:cNvPr id="7" name="Picture 6" descr="Student Additional IRS Info:&#10;&#10;Screenshot of the “Student Additional IRS Info” view.">
            <a:extLst>
              <a:ext uri="{FF2B5EF4-FFF2-40B4-BE49-F238E27FC236}">
                <a16:creationId xmlns:a16="http://schemas.microsoft.com/office/drawing/2014/main" id="{BBB909CE-239B-49E4-8D49-60ACF8188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620" y="2456502"/>
            <a:ext cx="8874760" cy="317510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59858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194231" cy="798177"/>
          </a:xfrm>
        </p:spPr>
        <p:txBody>
          <a:bodyPr/>
          <a:lstStyle/>
          <a:p>
            <a:r>
              <a:rPr lang="en-US" cap="none" dirty="0">
                <a:latin typeface="Oswald"/>
              </a:rPr>
              <a:t>Student Questions for Tax Filers Only </a:t>
            </a:r>
            <a:r>
              <a:rPr lang="en-US" cap="none" dirty="0">
                <a:solidFill>
                  <a:schemeClr val="bg1"/>
                </a:solidFill>
                <a:latin typeface="Oswald"/>
              </a:rPr>
              <a:t>Independent</a:t>
            </a:r>
            <a:endParaRPr lang="en-US" cap="none" dirty="0">
              <a:latin typeface="Oswald"/>
            </a:endParaRPr>
          </a:p>
        </p:txBody>
      </p:sp>
      <p:pic>
        <p:nvPicPr>
          <p:cNvPr id="7" name="Picture 6" descr="Student Questions for Tax Filers Only:&#10;&#10;Screenshot of the “Student Questions for Tax Filers Only” view.">
            <a:extLst>
              <a:ext uri="{FF2B5EF4-FFF2-40B4-BE49-F238E27FC236}">
                <a16:creationId xmlns:a16="http://schemas.microsoft.com/office/drawing/2014/main" id="{1D8F7CA1-8E9A-4C43-8292-43EC4125C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034" y="1458760"/>
            <a:ext cx="5143931" cy="44805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7588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1BA6BB1-9FB0-45FF-B839-9FD573AFC2AC}"/>
              </a:ext>
            </a:extLst>
          </p:cNvPr>
          <p:cNvSpPr txBox="1">
            <a:spLocks noGrp="1"/>
          </p:cNvSpPr>
          <p:nvPr>
            <p:ph type="title" idx="4294967295"/>
          </p:nvPr>
        </p:nvSpPr>
        <p:spPr>
          <a:xfrm>
            <a:off x="848541" y="45479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p>
        </p:txBody>
      </p:sp>
      <p:pic>
        <p:nvPicPr>
          <p:cNvPr id="7" name="Picture 6" descr="Tell Us About Yourself (2 of 2) view&#10;&#10;The user may access the form using personal identifiers. This screenshot provides a view of those identifiers (i.e., first name, last name, date of birth, and Social Security number).">
            <a:extLst>
              <a:ext uri="{FF2B5EF4-FFF2-40B4-BE49-F238E27FC236}">
                <a16:creationId xmlns:a16="http://schemas.microsoft.com/office/drawing/2014/main" id="{B45BDCC6-2D2B-41D9-ACA0-968D3E2358B5}"/>
              </a:ext>
            </a:extLst>
          </p:cNvPr>
          <p:cNvPicPr>
            <a:picLocks noChangeAspect="1"/>
          </p:cNvPicPr>
          <p:nvPr/>
        </p:nvPicPr>
        <p:blipFill>
          <a:blip r:embed="rId3"/>
          <a:stretch>
            <a:fillRect/>
          </a:stretch>
        </p:blipFill>
        <p:spPr>
          <a:xfrm>
            <a:off x="1953666" y="1491113"/>
            <a:ext cx="8284668" cy="5109912"/>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42DDBCE8-9D63-4CA3-80CA-F66963593880}"/>
              </a:ext>
            </a:extLst>
          </p:cNvPr>
          <p:cNvSpPr>
            <a:spLocks noGrp="1"/>
          </p:cNvSpPr>
          <p:nvPr>
            <p:ph type="sldNum" sz="quarter" idx="4"/>
          </p:nvPr>
        </p:nvSpPr>
        <p:spPr/>
        <p:txBody>
          <a:bodyPr/>
          <a:lstStyle/>
          <a:p>
            <a:fld id="{234755BD-B4AC-9044-BCE4-27904766F8BB}" type="slidenum">
              <a:rPr lang="en-US" smtClean="0"/>
              <a:pPr/>
              <a:t>11</a:t>
            </a:fld>
            <a:endParaRPr lang="en-US"/>
          </a:p>
        </p:txBody>
      </p:sp>
    </p:spTree>
    <p:extLst>
      <p:ext uri="{BB962C8B-B14F-4D97-AF65-F5344CB8AC3E}">
        <p14:creationId xmlns:p14="http://schemas.microsoft.com/office/powerpoint/2010/main" val="5686898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Student Additional Financial Info </a:t>
            </a:r>
            <a:r>
              <a:rPr lang="en-US" cap="none" dirty="0">
                <a:solidFill>
                  <a:schemeClr val="bg1"/>
                </a:solidFill>
                <a:latin typeface="Oswald"/>
              </a:rPr>
              <a:t>Independent</a:t>
            </a:r>
            <a:endParaRPr lang="en-US" cap="none" dirty="0">
              <a:latin typeface="Oswald"/>
            </a:endParaRPr>
          </a:p>
        </p:txBody>
      </p:sp>
      <p:pic>
        <p:nvPicPr>
          <p:cNvPr id="8" name="Picture 7" descr="Student Additional Financial Info:&#10;&#10;Screenshot of the “Student Additional Financial Info” view. &#10;">
            <a:extLst>
              <a:ext uri="{FF2B5EF4-FFF2-40B4-BE49-F238E27FC236}">
                <a16:creationId xmlns:a16="http://schemas.microsoft.com/office/drawing/2014/main" id="{3D87C13C-6C1F-4B61-9678-C481E32241CC}"/>
              </a:ext>
            </a:extLst>
          </p:cNvPr>
          <p:cNvPicPr>
            <a:picLocks noChangeAspect="1"/>
          </p:cNvPicPr>
          <p:nvPr/>
        </p:nvPicPr>
        <p:blipFill>
          <a:blip r:embed="rId3"/>
          <a:stretch>
            <a:fillRect/>
          </a:stretch>
        </p:blipFill>
        <p:spPr>
          <a:xfrm>
            <a:off x="2361876" y="1537810"/>
            <a:ext cx="7468247" cy="43346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47271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Untaxed Income </a:t>
            </a:r>
            <a:r>
              <a:rPr lang="en-US" cap="none" dirty="0">
                <a:solidFill>
                  <a:schemeClr val="bg1"/>
                </a:solidFill>
                <a:latin typeface="Oswald"/>
              </a:rPr>
              <a:t>Independent</a:t>
            </a:r>
            <a:endParaRPr lang="en-US" cap="none" dirty="0">
              <a:latin typeface="Oswald"/>
            </a:endParaRPr>
          </a:p>
        </p:txBody>
      </p:sp>
      <p:pic>
        <p:nvPicPr>
          <p:cNvPr id="8" name="Picture 7" descr="Student Untaxed Income:&#10;&#10;Screenshot of the “Student Untaxed Income” view. &#10;">
            <a:extLst>
              <a:ext uri="{FF2B5EF4-FFF2-40B4-BE49-F238E27FC236}">
                <a16:creationId xmlns:a16="http://schemas.microsoft.com/office/drawing/2014/main" id="{D0CEA8E1-4749-40E4-8813-F2C762E4933A}"/>
              </a:ext>
            </a:extLst>
          </p:cNvPr>
          <p:cNvPicPr>
            <a:picLocks noChangeAspect="1"/>
          </p:cNvPicPr>
          <p:nvPr/>
        </p:nvPicPr>
        <p:blipFill>
          <a:blip r:embed="rId3"/>
          <a:stretch>
            <a:fillRect/>
          </a:stretch>
        </p:blipFill>
        <p:spPr>
          <a:xfrm>
            <a:off x="3404382" y="1533727"/>
            <a:ext cx="5383235" cy="497476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09850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Assets </a:t>
            </a:r>
            <a:r>
              <a:rPr lang="en-US" cap="none" dirty="0">
                <a:solidFill>
                  <a:schemeClr val="bg1"/>
                </a:solidFill>
                <a:latin typeface="Oswald"/>
              </a:rPr>
              <a:t>Independent</a:t>
            </a:r>
            <a:endParaRPr lang="en-US" cap="none" dirty="0">
              <a:latin typeface="Oswald"/>
            </a:endParaRPr>
          </a:p>
        </p:txBody>
      </p:sp>
      <p:pic>
        <p:nvPicPr>
          <p:cNvPr id="6" name="Picture 5" descr="Student Assets:&#10;&#10;Screenshot of the &quot;Student Assets&quot; view.">
            <a:extLst>
              <a:ext uri="{FF2B5EF4-FFF2-40B4-BE49-F238E27FC236}">
                <a16:creationId xmlns:a16="http://schemas.microsoft.com/office/drawing/2014/main" id="{2822BB3D-5BF3-4769-A3F9-E2A13EE65C7B}"/>
              </a:ext>
            </a:extLst>
          </p:cNvPr>
          <p:cNvPicPr>
            <a:picLocks noChangeAspect="1"/>
          </p:cNvPicPr>
          <p:nvPr/>
        </p:nvPicPr>
        <p:blipFill>
          <a:blip r:embed="rId3"/>
          <a:stretch>
            <a:fillRect/>
          </a:stretch>
        </p:blipFill>
        <p:spPr>
          <a:xfrm>
            <a:off x="2822147" y="1719398"/>
            <a:ext cx="6547705" cy="4325767"/>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26720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Preparer Info </a:t>
            </a:r>
            <a:r>
              <a:rPr lang="en-US" cap="none" dirty="0">
                <a:solidFill>
                  <a:schemeClr val="bg1"/>
                </a:solidFill>
                <a:latin typeface="Oswald"/>
              </a:rPr>
              <a:t>Independent</a:t>
            </a:r>
            <a:endParaRPr lang="en-US" cap="none" dirty="0">
              <a:latin typeface="Oswald"/>
            </a:endParaRPr>
          </a:p>
        </p:txBody>
      </p:sp>
      <p:pic>
        <p:nvPicPr>
          <p:cNvPr id="5" name="Picture 4" descr="Preparer Info:&#10;&#10;Screenshot of the &quot;Preparer Info&quot; view.&#10;&#10;Note: The Preparer view will only show if someone has logged in under the Preparer role.&#10;">
            <a:extLst>
              <a:ext uri="{FF2B5EF4-FFF2-40B4-BE49-F238E27FC236}">
                <a16:creationId xmlns:a16="http://schemas.microsoft.com/office/drawing/2014/main" id="{9587568B-0210-4B4A-8964-5333A2916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07" y="2012496"/>
            <a:ext cx="8784786" cy="37490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73203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987329" cy="798177"/>
          </a:xfrm>
        </p:spPr>
        <p:txBody>
          <a:bodyPr/>
          <a:lstStyle/>
          <a:p>
            <a:r>
              <a:rPr lang="en-US" cap="none" dirty="0">
                <a:latin typeface="Oswald"/>
              </a:rPr>
              <a:t>FAFSA Summary (Authenticated User) </a:t>
            </a:r>
            <a:r>
              <a:rPr lang="en-US" cap="none" dirty="0">
                <a:solidFill>
                  <a:schemeClr val="bg1"/>
                </a:solidFill>
                <a:latin typeface="Oswald"/>
              </a:rPr>
              <a:t>Independent</a:t>
            </a:r>
            <a:endParaRPr lang="en-US" cap="none" dirty="0">
              <a:latin typeface="Oswald"/>
            </a:endParaRPr>
          </a:p>
        </p:txBody>
      </p:sp>
      <p:pic>
        <p:nvPicPr>
          <p:cNvPr id="5" name="Picture 4" descr="FAFSA Summary:&#10;&#10;Screenshot of the “FAFSA Summary” view &#10;">
            <a:extLst>
              <a:ext uri="{FF2B5EF4-FFF2-40B4-BE49-F238E27FC236}">
                <a16:creationId xmlns:a16="http://schemas.microsoft.com/office/drawing/2014/main" id="{49FABBB5-33D0-49E9-8F2D-9706B58B70BD}"/>
              </a:ext>
            </a:extLst>
          </p:cNvPr>
          <p:cNvPicPr>
            <a:picLocks noChangeAspect="1"/>
          </p:cNvPicPr>
          <p:nvPr/>
        </p:nvPicPr>
        <p:blipFill>
          <a:blip r:embed="rId3"/>
          <a:stretch>
            <a:fillRect/>
          </a:stretch>
        </p:blipFill>
        <p:spPr>
          <a:xfrm>
            <a:off x="1747837" y="2325687"/>
            <a:ext cx="8696325" cy="324802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33972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FAFSA Summary (Authenticated User) </a:t>
            </a:r>
            <a:r>
              <a:rPr lang="en-US" cap="none" dirty="0">
                <a:solidFill>
                  <a:schemeClr val="bg1"/>
                </a:solidFill>
                <a:latin typeface="Oswald"/>
              </a:rPr>
              <a:t>1</a:t>
            </a:r>
            <a:r>
              <a:rPr lang="en-US" cap="none" dirty="0">
                <a:latin typeface="Oswald"/>
              </a:rPr>
              <a:t> </a:t>
            </a:r>
            <a:r>
              <a:rPr lang="en-US" cap="none" dirty="0">
                <a:solidFill>
                  <a:schemeClr val="bg1"/>
                </a:solidFill>
                <a:latin typeface="Oswald"/>
              </a:rPr>
              <a:t>Independent</a:t>
            </a:r>
            <a:endParaRPr lang="en-US" cap="none" dirty="0">
              <a:latin typeface="Oswald"/>
            </a:endParaRPr>
          </a:p>
        </p:txBody>
      </p:sp>
      <p:grpSp>
        <p:nvGrpSpPr>
          <p:cNvPr id="7" name="Group 6" descr="FAFSA Summary (Authenticated User):&#10;&#10;Screenshot of the “FAFSA Summary” view – Student Demographics and School Selection.&#10;">
            <a:extLst>
              <a:ext uri="{FF2B5EF4-FFF2-40B4-BE49-F238E27FC236}">
                <a16:creationId xmlns:a16="http://schemas.microsoft.com/office/drawing/2014/main" id="{662FEF87-1FD8-458F-92E0-5B0D58760764}"/>
              </a:ext>
            </a:extLst>
          </p:cNvPr>
          <p:cNvGrpSpPr/>
          <p:nvPr/>
        </p:nvGrpSpPr>
        <p:grpSpPr>
          <a:xfrm>
            <a:off x="2335517" y="1387853"/>
            <a:ext cx="7520965" cy="5120641"/>
            <a:chOff x="2266366" y="1387853"/>
            <a:chExt cx="7520965" cy="5120641"/>
          </a:xfrm>
        </p:grpSpPr>
        <p:pic>
          <p:nvPicPr>
            <p:cNvPr id="10" name="Picture 9" descr="Graphical user interface, text, application, email&#10;&#10;Description automatically generated">
              <a:extLst>
                <a:ext uri="{FF2B5EF4-FFF2-40B4-BE49-F238E27FC236}">
                  <a16:creationId xmlns:a16="http://schemas.microsoft.com/office/drawing/2014/main" id="{80E1DE86-93B1-4B2C-8A4F-C9D0FA71D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66" y="1387854"/>
              <a:ext cx="3490301"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8AF84B4-D67E-4D38-8114-2EE9D8334DA3}"/>
                </a:ext>
              </a:extLst>
            </p:cNvPr>
            <p:cNvPicPr>
              <a:picLocks noChangeAspect="1"/>
            </p:cNvPicPr>
            <p:nvPr/>
          </p:nvPicPr>
          <p:blipFill>
            <a:blip r:embed="rId4"/>
            <a:stretch>
              <a:fillRect/>
            </a:stretch>
          </p:blipFill>
          <p:spPr>
            <a:xfrm>
              <a:off x="6222392" y="1387853"/>
              <a:ext cx="3564939" cy="512064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09393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194231" cy="798177"/>
          </a:xfrm>
        </p:spPr>
        <p:txBody>
          <a:bodyPr/>
          <a:lstStyle/>
          <a:p>
            <a:r>
              <a:rPr lang="en-US" cap="none" dirty="0">
                <a:latin typeface="Oswald"/>
              </a:rPr>
              <a:t>FAFSA Summary (Authenticated User) </a:t>
            </a:r>
            <a:r>
              <a:rPr lang="en-US" cap="none" dirty="0">
                <a:solidFill>
                  <a:schemeClr val="bg1"/>
                </a:solidFill>
                <a:latin typeface="Oswald"/>
              </a:rPr>
              <a:t>2Independent</a:t>
            </a:r>
            <a:endParaRPr lang="en-US" cap="none" dirty="0">
              <a:latin typeface="Oswald"/>
            </a:endParaRPr>
          </a:p>
        </p:txBody>
      </p:sp>
      <p:grpSp>
        <p:nvGrpSpPr>
          <p:cNvPr id="8" name="Group 7" descr="FAFSA Summary (Authenticated User):&#10;&#10;Screenshot of the “FAFSA Summary” view continued –  School Selection and Dependency Status&#10;">
            <a:extLst>
              <a:ext uri="{FF2B5EF4-FFF2-40B4-BE49-F238E27FC236}">
                <a16:creationId xmlns:a16="http://schemas.microsoft.com/office/drawing/2014/main" id="{D6650746-C86E-4CF6-8C60-20731D92631D}"/>
              </a:ext>
            </a:extLst>
          </p:cNvPr>
          <p:cNvGrpSpPr/>
          <p:nvPr/>
        </p:nvGrpSpPr>
        <p:grpSpPr>
          <a:xfrm>
            <a:off x="2650676" y="1387854"/>
            <a:ext cx="7136655" cy="5120640"/>
            <a:chOff x="2650676" y="1387854"/>
            <a:chExt cx="7136655" cy="5120640"/>
          </a:xfrm>
        </p:grpSpPr>
        <p:pic>
          <p:nvPicPr>
            <p:cNvPr id="5" name="Picture 4" descr="Table&#10;&#10;Description automatically generated">
              <a:extLst>
                <a:ext uri="{FF2B5EF4-FFF2-40B4-BE49-F238E27FC236}">
                  <a16:creationId xmlns:a16="http://schemas.microsoft.com/office/drawing/2014/main" id="{45D150B4-0A69-4AAE-AF16-6DEB9409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76" y="1387854"/>
              <a:ext cx="3349844"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58AA0C1-1F12-4E5C-B470-4DF5778F4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279" y="1387854"/>
              <a:ext cx="3408052"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14607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FAFSA Summary (Authenticated User) </a:t>
            </a:r>
            <a:r>
              <a:rPr lang="en-US" cap="none" dirty="0">
                <a:solidFill>
                  <a:schemeClr val="bg1"/>
                </a:solidFill>
                <a:latin typeface="Oswald"/>
              </a:rPr>
              <a:t>3Independent</a:t>
            </a:r>
            <a:endParaRPr lang="en-US" cap="none" dirty="0">
              <a:latin typeface="Oswald"/>
            </a:endParaRPr>
          </a:p>
        </p:txBody>
      </p:sp>
      <p:grpSp>
        <p:nvGrpSpPr>
          <p:cNvPr id="8" name="Group 7" descr="FAFSA Summary (Authenticated User):&#10;&#10;Screenshot of the “FAFSA Summary” view continued–Student Financials and Sign and Submit.&#10;">
            <a:extLst>
              <a:ext uri="{FF2B5EF4-FFF2-40B4-BE49-F238E27FC236}">
                <a16:creationId xmlns:a16="http://schemas.microsoft.com/office/drawing/2014/main" id="{BB466DE9-D3B7-4B0E-8CAA-9C3F1E3B0EA9}"/>
              </a:ext>
            </a:extLst>
          </p:cNvPr>
          <p:cNvGrpSpPr/>
          <p:nvPr/>
        </p:nvGrpSpPr>
        <p:grpSpPr>
          <a:xfrm>
            <a:off x="480553" y="1387854"/>
            <a:ext cx="11230893" cy="5120640"/>
            <a:chOff x="598347" y="1387854"/>
            <a:chExt cx="11230893" cy="5120640"/>
          </a:xfrm>
        </p:grpSpPr>
        <p:pic>
          <p:nvPicPr>
            <p:cNvPr id="11" name="Picture 10" descr="Graphical user interface, text, application, email&#10;&#10;Description automatically generated">
              <a:extLst>
                <a:ext uri="{FF2B5EF4-FFF2-40B4-BE49-F238E27FC236}">
                  <a16:creationId xmlns:a16="http://schemas.microsoft.com/office/drawing/2014/main" id="{5132116F-0779-4E55-A7D9-5AE2F038C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760" y="1387854"/>
              <a:ext cx="3840480" cy="4787967"/>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DE966B7-3C66-49B3-A4CA-9E944DEE7C22}"/>
                </a:ext>
              </a:extLst>
            </p:cNvPr>
            <p:cNvPicPr>
              <a:picLocks noChangeAspect="1"/>
            </p:cNvPicPr>
            <p:nvPr/>
          </p:nvPicPr>
          <p:blipFill>
            <a:blip r:embed="rId4"/>
            <a:stretch>
              <a:fillRect/>
            </a:stretch>
          </p:blipFill>
          <p:spPr>
            <a:xfrm>
              <a:off x="598347" y="1387854"/>
              <a:ext cx="3384927"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808346C-E61F-478D-8ECC-49BBF97FA4A1}"/>
                </a:ext>
              </a:extLst>
            </p:cNvPr>
            <p:cNvPicPr>
              <a:picLocks noChangeAspect="1"/>
            </p:cNvPicPr>
            <p:nvPr/>
          </p:nvPicPr>
          <p:blipFill>
            <a:blip r:embed="rId5"/>
            <a:stretch>
              <a:fillRect/>
            </a:stretch>
          </p:blipFill>
          <p:spPr>
            <a:xfrm>
              <a:off x="4332833" y="1387854"/>
              <a:ext cx="3373933"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77398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30" cy="798177"/>
          </a:xfrm>
        </p:spPr>
        <p:txBody>
          <a:bodyPr/>
          <a:lstStyle/>
          <a:p>
            <a:r>
              <a:rPr lang="en-US" cap="none" dirty="0">
                <a:latin typeface="Oswald"/>
              </a:rPr>
              <a:t>Agreement of Terms (Authenticated User) </a:t>
            </a:r>
            <a:r>
              <a:rPr lang="en-US" cap="none" dirty="0">
                <a:solidFill>
                  <a:schemeClr val="bg1"/>
                </a:solidFill>
                <a:latin typeface="Oswald"/>
              </a:rPr>
              <a:t>Independent</a:t>
            </a:r>
            <a:endParaRPr lang="en-US" cap="none" dirty="0">
              <a:latin typeface="Oswald"/>
            </a:endParaRPr>
          </a:p>
        </p:txBody>
      </p:sp>
      <p:pic>
        <p:nvPicPr>
          <p:cNvPr id="13" name="Picture 12" descr="Agreement of Terms (Authenticated User):&#10;&#10;This is where the user acknowledges the Certification Statement. &#10;">
            <a:extLst>
              <a:ext uri="{FF2B5EF4-FFF2-40B4-BE49-F238E27FC236}">
                <a16:creationId xmlns:a16="http://schemas.microsoft.com/office/drawing/2014/main" id="{26BC9570-D45B-4654-A6A8-B131EE0B59AB}"/>
              </a:ext>
            </a:extLst>
          </p:cNvPr>
          <p:cNvPicPr>
            <a:picLocks noChangeAspect="1"/>
          </p:cNvPicPr>
          <p:nvPr/>
        </p:nvPicPr>
        <p:blipFill>
          <a:blip r:embed="rId3"/>
          <a:stretch>
            <a:fillRect/>
          </a:stretch>
        </p:blipFill>
        <p:spPr>
          <a:xfrm>
            <a:off x="749344" y="1733071"/>
            <a:ext cx="10693311" cy="462116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9213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00306"/>
            <a:ext cx="11194231" cy="798177"/>
          </a:xfrm>
        </p:spPr>
        <p:txBody>
          <a:bodyPr/>
          <a:lstStyle/>
          <a:p>
            <a:r>
              <a:rPr lang="en-US" cap="none" dirty="0">
                <a:latin typeface="Oswald"/>
              </a:rPr>
              <a:t>Confirmation Page (Authenticated User) </a:t>
            </a:r>
            <a:r>
              <a:rPr lang="en-US" cap="none" dirty="0">
                <a:solidFill>
                  <a:schemeClr val="bg1"/>
                </a:solidFill>
                <a:latin typeface="Oswald"/>
              </a:rPr>
              <a:t>Independent</a:t>
            </a:r>
            <a:endParaRPr lang="en-US" cap="none" dirty="0">
              <a:latin typeface="Oswald"/>
            </a:endParaRPr>
          </a:p>
        </p:txBody>
      </p:sp>
      <p:grpSp>
        <p:nvGrpSpPr>
          <p:cNvPr id="8" name="Group 7" descr="Confirmation Page (Authenticated User):&#10;&#10;Screenshot of the &quot;Confirmation Page&quot; view.">
            <a:extLst>
              <a:ext uri="{FF2B5EF4-FFF2-40B4-BE49-F238E27FC236}">
                <a16:creationId xmlns:a16="http://schemas.microsoft.com/office/drawing/2014/main" id="{23128ECF-6ECA-4D11-B9D2-A0E5C90CB7F3}"/>
              </a:ext>
            </a:extLst>
          </p:cNvPr>
          <p:cNvGrpSpPr/>
          <p:nvPr/>
        </p:nvGrpSpPr>
        <p:grpSpPr>
          <a:xfrm>
            <a:off x="534662" y="2384412"/>
            <a:ext cx="11355984" cy="3069249"/>
            <a:chOff x="534662" y="2384412"/>
            <a:chExt cx="11355984" cy="3069249"/>
          </a:xfrm>
        </p:grpSpPr>
        <p:pic>
          <p:nvPicPr>
            <p:cNvPr id="5" name="Picture 4" descr="Graphical user interface, table&#10;&#10;Description automatically generated">
              <a:extLst>
                <a:ext uri="{FF2B5EF4-FFF2-40B4-BE49-F238E27FC236}">
                  <a16:creationId xmlns:a16="http://schemas.microsoft.com/office/drawing/2014/main" id="{2B883FAE-FB0C-4A0D-B2DD-106849941095}"/>
                </a:ext>
              </a:extLst>
            </p:cNvPr>
            <p:cNvPicPr>
              <a:picLocks noChangeAspect="1"/>
            </p:cNvPicPr>
            <p:nvPr/>
          </p:nvPicPr>
          <p:blipFill rotWithShape="1">
            <a:blip r:embed="rId3">
              <a:extLst>
                <a:ext uri="{28A0092B-C50C-407E-A947-70E740481C1C}">
                  <a14:useLocalDpi xmlns:a14="http://schemas.microsoft.com/office/drawing/2010/main" val="0"/>
                </a:ext>
              </a:extLst>
            </a:blip>
            <a:srcRect t="23333" r="32225" b="20994"/>
            <a:stretch/>
          </p:blipFill>
          <p:spPr>
            <a:xfrm>
              <a:off x="6279495" y="2384412"/>
              <a:ext cx="5611151" cy="3069249"/>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application&#10;&#10;Description automatically generated">
              <a:extLst>
                <a:ext uri="{FF2B5EF4-FFF2-40B4-BE49-F238E27FC236}">
                  <a16:creationId xmlns:a16="http://schemas.microsoft.com/office/drawing/2014/main" id="{B2B93918-9FE4-4A37-B025-84DF8F3BDFFF}"/>
                </a:ext>
              </a:extLst>
            </p:cNvPr>
            <p:cNvPicPr>
              <a:picLocks noChangeAspect="1"/>
            </p:cNvPicPr>
            <p:nvPr/>
          </p:nvPicPr>
          <p:blipFill rotWithShape="1">
            <a:blip r:embed="rId4">
              <a:extLst>
                <a:ext uri="{28A0092B-C50C-407E-A947-70E740481C1C}">
                  <a14:useLocalDpi xmlns:a14="http://schemas.microsoft.com/office/drawing/2010/main" val="0"/>
                </a:ext>
              </a:extLst>
            </a:blip>
            <a:srcRect t="16495" r="4200"/>
            <a:stretch/>
          </p:blipFill>
          <p:spPr>
            <a:xfrm>
              <a:off x="534662" y="2384412"/>
              <a:ext cx="5345183" cy="3069249"/>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9156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1DDB6-0DBE-49CA-8D7A-CAF111D901CE}"/>
              </a:ext>
            </a:extLst>
          </p:cNvPr>
          <p:cNvSpPr>
            <a:spLocks noGrp="1"/>
          </p:cNvSpPr>
          <p:nvPr>
            <p:ph type="title"/>
          </p:nvPr>
        </p:nvSpPr>
        <p:spPr/>
        <p:txBody>
          <a:bodyPr/>
          <a:lstStyle/>
          <a:p>
            <a:r>
              <a:rPr lang="en-US" cap="none" dirty="0"/>
              <a:t>Log In Page </a:t>
            </a:r>
          </a:p>
        </p:txBody>
      </p:sp>
      <p:pic>
        <p:nvPicPr>
          <p:cNvPr id="6" name="Picture 5" descr="Log In Page view&#10;&#10;The &quot;Log In&quot; page prompts the user to enter his or her FSA ID credentials or create an account.">
            <a:extLst>
              <a:ext uri="{FF2B5EF4-FFF2-40B4-BE49-F238E27FC236}">
                <a16:creationId xmlns:a16="http://schemas.microsoft.com/office/drawing/2014/main" id="{6ED9811C-5DE8-401C-B8A3-6C479723A3D8}"/>
              </a:ext>
            </a:extLst>
          </p:cNvPr>
          <p:cNvPicPr>
            <a:picLocks noChangeAspect="1"/>
          </p:cNvPicPr>
          <p:nvPr/>
        </p:nvPicPr>
        <p:blipFill rotWithShape="1">
          <a:blip r:embed="rId3"/>
          <a:srcRect l="13500" t="24593" r="50000" b="21797"/>
          <a:stretch/>
        </p:blipFill>
        <p:spPr>
          <a:xfrm>
            <a:off x="2852316" y="1491113"/>
            <a:ext cx="6487367" cy="5109912"/>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06A2692E-80E6-4673-9CA1-29000CC5AB87}"/>
              </a:ext>
            </a:extLst>
          </p:cNvPr>
          <p:cNvSpPr>
            <a:spLocks noGrp="1"/>
          </p:cNvSpPr>
          <p:nvPr>
            <p:ph type="sldNum" sz="quarter" idx="4"/>
          </p:nvPr>
        </p:nvSpPr>
        <p:spPr/>
        <p:txBody>
          <a:bodyPr/>
          <a:lstStyle/>
          <a:p>
            <a:fld id="{234755BD-B4AC-9044-BCE4-27904766F8BB}" type="slidenum">
              <a:rPr lang="en-US" smtClean="0"/>
              <a:pPr/>
              <a:t>12</a:t>
            </a:fld>
            <a:endParaRPr lang="en-US"/>
          </a:p>
        </p:txBody>
      </p:sp>
    </p:spTree>
    <p:extLst>
      <p:ext uri="{BB962C8B-B14F-4D97-AF65-F5344CB8AC3E}">
        <p14:creationId xmlns:p14="http://schemas.microsoft.com/office/powerpoint/2010/main" val="35463686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49506"/>
            <a:ext cx="11279430" cy="798177"/>
          </a:xfrm>
        </p:spPr>
        <p:txBody>
          <a:bodyPr/>
          <a:lstStyle/>
          <a:p>
            <a:r>
              <a:rPr lang="en-US" cap="none" dirty="0">
                <a:latin typeface="Oswald"/>
              </a:rPr>
              <a:t>FAFSA Summary (Unauthenticated User) </a:t>
            </a:r>
            <a:r>
              <a:rPr lang="en-US" cap="none" dirty="0">
                <a:solidFill>
                  <a:schemeClr val="bg1"/>
                </a:solidFill>
                <a:latin typeface="Oswald"/>
              </a:rPr>
              <a:t>Independent</a:t>
            </a:r>
            <a:endParaRPr lang="en-US" cap="none" dirty="0">
              <a:latin typeface="Oswald"/>
            </a:endParaRPr>
          </a:p>
        </p:txBody>
      </p:sp>
      <p:pic>
        <p:nvPicPr>
          <p:cNvPr id="5" name="Picture 4" descr="FAFSA Summary (Unauthenticated User):&#10;&#10;Screenshot of the “FAFSA Summary” view &#10;">
            <a:extLst>
              <a:ext uri="{FF2B5EF4-FFF2-40B4-BE49-F238E27FC236}">
                <a16:creationId xmlns:a16="http://schemas.microsoft.com/office/drawing/2014/main" id="{591B748D-EBF5-48D9-A23F-B4DC28A588AD}"/>
              </a:ext>
            </a:extLst>
          </p:cNvPr>
          <p:cNvPicPr>
            <a:picLocks noChangeAspect="1"/>
          </p:cNvPicPr>
          <p:nvPr/>
        </p:nvPicPr>
        <p:blipFill>
          <a:blip r:embed="rId3"/>
          <a:stretch>
            <a:fillRect/>
          </a:stretch>
        </p:blipFill>
        <p:spPr>
          <a:xfrm>
            <a:off x="1747837" y="2325687"/>
            <a:ext cx="8696325" cy="324802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22066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381029" cy="798177"/>
          </a:xfrm>
        </p:spPr>
        <p:txBody>
          <a:bodyPr/>
          <a:lstStyle/>
          <a:p>
            <a:r>
              <a:rPr lang="en-US" cap="none" dirty="0">
                <a:latin typeface="Oswald"/>
              </a:rPr>
              <a:t>FAFSA Summary (Unauthenticated User) </a:t>
            </a:r>
            <a:r>
              <a:rPr lang="en-US" cap="none" dirty="0">
                <a:solidFill>
                  <a:schemeClr val="bg1"/>
                </a:solidFill>
                <a:latin typeface="Oswald"/>
              </a:rPr>
              <a:t>4</a:t>
            </a:r>
            <a:r>
              <a:rPr lang="en-US" cap="none" dirty="0">
                <a:latin typeface="Oswald"/>
              </a:rPr>
              <a:t> </a:t>
            </a:r>
            <a:r>
              <a:rPr lang="en-US" cap="none" dirty="0">
                <a:solidFill>
                  <a:schemeClr val="bg1"/>
                </a:solidFill>
                <a:latin typeface="Oswald"/>
              </a:rPr>
              <a:t>Independent</a:t>
            </a:r>
            <a:endParaRPr lang="en-US" cap="none" dirty="0">
              <a:latin typeface="Oswald"/>
            </a:endParaRPr>
          </a:p>
        </p:txBody>
      </p:sp>
      <p:grpSp>
        <p:nvGrpSpPr>
          <p:cNvPr id="7" name="Group 6" descr="FAFSA Summary (Unauthenticated User):&#10;&#10;Screenshot of the “FAFSA Summary” view – Student Demographics and School Selection.&#10;&#10;Note: Users can use the hyperlinks in the summary to edit any question in the form&#10;&#10;">
            <a:extLst>
              <a:ext uri="{FF2B5EF4-FFF2-40B4-BE49-F238E27FC236}">
                <a16:creationId xmlns:a16="http://schemas.microsoft.com/office/drawing/2014/main" id="{D42F6ABD-1AE8-4161-8451-0CC0B8634908}"/>
              </a:ext>
            </a:extLst>
          </p:cNvPr>
          <p:cNvGrpSpPr/>
          <p:nvPr/>
        </p:nvGrpSpPr>
        <p:grpSpPr>
          <a:xfrm>
            <a:off x="2335517" y="1387853"/>
            <a:ext cx="7520965" cy="5120641"/>
            <a:chOff x="2266366" y="1387853"/>
            <a:chExt cx="7520965" cy="5120641"/>
          </a:xfrm>
        </p:grpSpPr>
        <p:pic>
          <p:nvPicPr>
            <p:cNvPr id="10" name="Picture 9" descr="Graphical user interface, text, application, email&#10;&#10;Description automatically generated">
              <a:extLst>
                <a:ext uri="{FF2B5EF4-FFF2-40B4-BE49-F238E27FC236}">
                  <a16:creationId xmlns:a16="http://schemas.microsoft.com/office/drawing/2014/main" id="{2D9A8E25-F1AB-4E01-90A9-3099D8550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66" y="1387854"/>
              <a:ext cx="3490301"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B0FE5E6E-B059-4282-AA47-94AFF64FD05F}"/>
                </a:ext>
              </a:extLst>
            </p:cNvPr>
            <p:cNvPicPr>
              <a:picLocks noChangeAspect="1"/>
            </p:cNvPicPr>
            <p:nvPr/>
          </p:nvPicPr>
          <p:blipFill>
            <a:blip r:embed="rId4"/>
            <a:stretch>
              <a:fillRect/>
            </a:stretch>
          </p:blipFill>
          <p:spPr>
            <a:xfrm>
              <a:off x="6222392" y="1387853"/>
              <a:ext cx="3564939" cy="512064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99406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FAFSA Summary (Unauthenticated User) </a:t>
            </a:r>
            <a:r>
              <a:rPr lang="en-US" cap="none" dirty="0">
                <a:solidFill>
                  <a:schemeClr val="bg1"/>
                </a:solidFill>
                <a:latin typeface="Oswald"/>
              </a:rPr>
              <a:t>I 3</a:t>
            </a:r>
            <a:endParaRPr lang="en-US" cap="none" dirty="0">
              <a:latin typeface="Oswald"/>
            </a:endParaRPr>
          </a:p>
        </p:txBody>
      </p:sp>
      <p:grpSp>
        <p:nvGrpSpPr>
          <p:cNvPr id="8" name="Group 7" descr="FAFSA Summary (Unauthenticated User):&#10;&#10;Screenshot of the “FAFSA Summary” view continued –  School Selection and Dependency Status&#10;">
            <a:extLst>
              <a:ext uri="{FF2B5EF4-FFF2-40B4-BE49-F238E27FC236}">
                <a16:creationId xmlns:a16="http://schemas.microsoft.com/office/drawing/2014/main" id="{D6650746-C86E-4CF6-8C60-20731D92631D}"/>
              </a:ext>
            </a:extLst>
          </p:cNvPr>
          <p:cNvGrpSpPr/>
          <p:nvPr/>
        </p:nvGrpSpPr>
        <p:grpSpPr>
          <a:xfrm>
            <a:off x="2650676" y="1387854"/>
            <a:ext cx="7136655" cy="5120640"/>
            <a:chOff x="2650676" y="1387854"/>
            <a:chExt cx="7136655" cy="5120640"/>
          </a:xfrm>
        </p:grpSpPr>
        <p:pic>
          <p:nvPicPr>
            <p:cNvPr id="5" name="Picture 4" descr="Table&#10;&#10;Description automatically generated">
              <a:extLst>
                <a:ext uri="{FF2B5EF4-FFF2-40B4-BE49-F238E27FC236}">
                  <a16:creationId xmlns:a16="http://schemas.microsoft.com/office/drawing/2014/main" id="{45D150B4-0A69-4AAE-AF16-6DEB9409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76" y="1387854"/>
              <a:ext cx="3349844"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58AA0C1-1F12-4E5C-B470-4DF5778F4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279" y="1387854"/>
              <a:ext cx="3408052"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11403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568396" cy="798177"/>
          </a:xfrm>
        </p:spPr>
        <p:txBody>
          <a:bodyPr/>
          <a:lstStyle/>
          <a:p>
            <a:r>
              <a:rPr lang="en-US" cap="none" dirty="0">
                <a:latin typeface="Oswald"/>
              </a:rPr>
              <a:t>FAFSA Summary (Unauthenticated User) </a:t>
            </a:r>
            <a:r>
              <a:rPr lang="en-US" cap="none" dirty="0">
                <a:solidFill>
                  <a:schemeClr val="bg1"/>
                </a:solidFill>
                <a:latin typeface="Oswald"/>
              </a:rPr>
              <a:t>I 2</a:t>
            </a:r>
            <a:endParaRPr lang="en-US" cap="none" dirty="0">
              <a:latin typeface="Oswald"/>
            </a:endParaRPr>
          </a:p>
        </p:txBody>
      </p:sp>
      <p:grpSp>
        <p:nvGrpSpPr>
          <p:cNvPr id="8" name="Group 7" descr="FAFSA Summary (Unauthenticated User):&#10;&#10;Screenshot of the “FAFSA Summary” view continued–Student Financials and Sign and Submit.&#10;">
            <a:extLst>
              <a:ext uri="{FF2B5EF4-FFF2-40B4-BE49-F238E27FC236}">
                <a16:creationId xmlns:a16="http://schemas.microsoft.com/office/drawing/2014/main" id="{75FCC124-07FB-4863-93AD-2BA6558892AD}"/>
              </a:ext>
            </a:extLst>
          </p:cNvPr>
          <p:cNvGrpSpPr/>
          <p:nvPr/>
        </p:nvGrpSpPr>
        <p:grpSpPr>
          <a:xfrm>
            <a:off x="480553" y="1387854"/>
            <a:ext cx="11230893" cy="5120640"/>
            <a:chOff x="598347" y="1387854"/>
            <a:chExt cx="11230893" cy="5120640"/>
          </a:xfrm>
        </p:grpSpPr>
        <p:pic>
          <p:nvPicPr>
            <p:cNvPr id="11" name="Picture 10" descr="Graphical user interface, text, application, email&#10;&#10;Description automatically generated">
              <a:extLst>
                <a:ext uri="{FF2B5EF4-FFF2-40B4-BE49-F238E27FC236}">
                  <a16:creationId xmlns:a16="http://schemas.microsoft.com/office/drawing/2014/main" id="{6D831A15-1F35-4BAF-BAA1-F33BFB74B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760" y="1387854"/>
              <a:ext cx="3840480" cy="4787967"/>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86B1482-9027-4176-A14D-62463D063B95}"/>
                </a:ext>
              </a:extLst>
            </p:cNvPr>
            <p:cNvPicPr>
              <a:picLocks noChangeAspect="1"/>
            </p:cNvPicPr>
            <p:nvPr/>
          </p:nvPicPr>
          <p:blipFill>
            <a:blip r:embed="rId4"/>
            <a:stretch>
              <a:fillRect/>
            </a:stretch>
          </p:blipFill>
          <p:spPr>
            <a:xfrm>
              <a:off x="598347" y="1387854"/>
              <a:ext cx="3384927"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7623CE8-DDF9-4951-B3BE-D774869B0959}"/>
                </a:ext>
              </a:extLst>
            </p:cNvPr>
            <p:cNvPicPr>
              <a:picLocks noChangeAspect="1"/>
            </p:cNvPicPr>
            <p:nvPr/>
          </p:nvPicPr>
          <p:blipFill>
            <a:blip r:embed="rId5"/>
            <a:stretch>
              <a:fillRect/>
            </a:stretch>
          </p:blipFill>
          <p:spPr>
            <a:xfrm>
              <a:off x="4332833" y="1387854"/>
              <a:ext cx="3373933"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19957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36496"/>
            <a:ext cx="11279430" cy="798177"/>
          </a:xfrm>
        </p:spPr>
        <p:txBody>
          <a:bodyPr/>
          <a:lstStyle/>
          <a:p>
            <a:r>
              <a:rPr lang="en-US" cap="none" dirty="0">
                <a:latin typeface="Oswald"/>
              </a:rPr>
              <a:t>Agreement of Terms </a:t>
            </a:r>
            <a:br>
              <a:rPr lang="en-US" cap="none" dirty="0">
                <a:latin typeface="Oswald"/>
              </a:rPr>
            </a:br>
            <a:r>
              <a:rPr lang="en-US" cap="none" dirty="0">
                <a:latin typeface="Oswald"/>
              </a:rPr>
              <a:t>(Unauthenticated User) </a:t>
            </a:r>
            <a:r>
              <a:rPr lang="en-US" cap="none" dirty="0">
                <a:solidFill>
                  <a:schemeClr val="bg1"/>
                </a:solidFill>
                <a:latin typeface="Oswald"/>
              </a:rPr>
              <a:t>Independent</a:t>
            </a:r>
            <a:endParaRPr lang="en-US" cap="none" dirty="0">
              <a:latin typeface="Oswald"/>
            </a:endParaRPr>
          </a:p>
        </p:txBody>
      </p:sp>
      <p:grpSp>
        <p:nvGrpSpPr>
          <p:cNvPr id="4" name="Group 3" descr="Agreement of Terms (Unauthenticated User):&#10;&#10;This is where the user acknowledges the Certification Statement. &#10;">
            <a:extLst>
              <a:ext uri="{FF2B5EF4-FFF2-40B4-BE49-F238E27FC236}">
                <a16:creationId xmlns:a16="http://schemas.microsoft.com/office/drawing/2014/main" id="{52AB96A7-1C76-440B-99A0-C38E436323EA}"/>
              </a:ext>
            </a:extLst>
          </p:cNvPr>
          <p:cNvGrpSpPr/>
          <p:nvPr/>
        </p:nvGrpSpPr>
        <p:grpSpPr>
          <a:xfrm>
            <a:off x="824849" y="1857276"/>
            <a:ext cx="10561922" cy="4496964"/>
            <a:chOff x="824849" y="1857276"/>
            <a:chExt cx="10561922" cy="4496964"/>
          </a:xfrm>
        </p:grpSpPr>
        <p:pic>
          <p:nvPicPr>
            <p:cNvPr id="5" name="Picture 4" descr="Graphical user interface, text, application, Word&#10;&#10;Description automatically generated">
              <a:extLst>
                <a:ext uri="{FF2B5EF4-FFF2-40B4-BE49-F238E27FC236}">
                  <a16:creationId xmlns:a16="http://schemas.microsoft.com/office/drawing/2014/main" id="{8130DD17-1073-4EB4-9A15-3A84E94DA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49" y="1857277"/>
              <a:ext cx="5027627" cy="4496963"/>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61186A25-CDA6-41A6-B686-E973F012B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500" y="1857276"/>
              <a:ext cx="4949271" cy="4496963"/>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98084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9755429" cy="798177"/>
          </a:xfrm>
        </p:spPr>
        <p:txBody>
          <a:bodyPr/>
          <a:lstStyle/>
          <a:p>
            <a:r>
              <a:rPr lang="en-US" cap="none" dirty="0">
                <a:latin typeface="Oswald"/>
              </a:rPr>
              <a:t>Signature Options </a:t>
            </a:r>
            <a:br>
              <a:rPr lang="en-US" cap="none" dirty="0">
                <a:latin typeface="Oswald"/>
              </a:rPr>
            </a:br>
            <a:r>
              <a:rPr lang="en-US" cap="none" dirty="0">
                <a:latin typeface="Oswald"/>
              </a:rPr>
              <a:t>(Unauthenticated User) </a:t>
            </a:r>
            <a:r>
              <a:rPr lang="en-US" cap="none" dirty="0">
                <a:solidFill>
                  <a:schemeClr val="bg1"/>
                </a:solidFill>
                <a:latin typeface="Oswald"/>
              </a:rPr>
              <a:t>Independent</a:t>
            </a:r>
            <a:endParaRPr lang="en-US" cap="none" dirty="0">
              <a:latin typeface="Oswald"/>
            </a:endParaRPr>
          </a:p>
        </p:txBody>
      </p:sp>
      <p:pic>
        <p:nvPicPr>
          <p:cNvPr id="8" name="Picture 7" descr="Signature Options (Unauthenticated User):&#10;&#10;“Signature Options” view&#10;">
            <a:extLst>
              <a:ext uri="{FF2B5EF4-FFF2-40B4-BE49-F238E27FC236}">
                <a16:creationId xmlns:a16="http://schemas.microsoft.com/office/drawing/2014/main" id="{0148086D-BB28-4753-AA89-171E117B4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585" y="1438275"/>
            <a:ext cx="567282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88785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Confirmation Page (Unauthenticated User) </a:t>
            </a:r>
            <a:r>
              <a:rPr lang="en-US" sz="3200" cap="none" dirty="0">
                <a:solidFill>
                  <a:schemeClr val="bg1"/>
                </a:solidFill>
                <a:latin typeface="Oswald"/>
              </a:rPr>
              <a:t>Independent</a:t>
            </a:r>
            <a:endParaRPr lang="en-US" cap="none" dirty="0">
              <a:latin typeface="Oswald"/>
            </a:endParaRPr>
          </a:p>
        </p:txBody>
      </p:sp>
      <p:pic>
        <p:nvPicPr>
          <p:cNvPr id="14" name="Picture 13" descr="Confirmation Page (Unauthenticated User):&#10;&#10;Screenshot of the &quot;Confirmation Page&quot; view.">
            <a:extLst>
              <a:ext uri="{FF2B5EF4-FFF2-40B4-BE49-F238E27FC236}">
                <a16:creationId xmlns:a16="http://schemas.microsoft.com/office/drawing/2014/main" id="{5F784B8B-7DD3-4F02-AD4E-ACCF93A5A996}"/>
              </a:ext>
            </a:extLst>
          </p:cNvPr>
          <p:cNvPicPr>
            <a:picLocks noChangeAspect="1"/>
          </p:cNvPicPr>
          <p:nvPr/>
        </p:nvPicPr>
        <p:blipFill>
          <a:blip r:embed="rId3"/>
          <a:stretch>
            <a:fillRect/>
          </a:stretch>
        </p:blipFill>
        <p:spPr>
          <a:xfrm>
            <a:off x="353070" y="2307633"/>
            <a:ext cx="11485859" cy="320067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80079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My FAFSA</a:t>
            </a:r>
            <a:r>
              <a:rPr lang="en-US" sz="5300" cap="none" baseline="30000" dirty="0">
                <a:latin typeface="Oswald"/>
              </a:rPr>
              <a:t>®</a:t>
            </a:r>
            <a:r>
              <a:rPr lang="en-US" sz="5300" cap="none" dirty="0">
                <a:latin typeface="Oswald"/>
              </a:rPr>
              <a:t> Views</a:t>
            </a:r>
            <a:endParaRPr lang="en-US" sz="5300"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23400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982" y="399989"/>
            <a:ext cx="8874760" cy="798177"/>
          </a:xfrm>
        </p:spPr>
        <p:txBody>
          <a:bodyPr/>
          <a:lstStyle/>
          <a:p>
            <a:r>
              <a:rPr lang="en-US" cap="none" dirty="0"/>
              <a:t>My </a:t>
            </a:r>
            <a:r>
              <a:rPr lang="en-US" altLang="en-US" sz="4000" dirty="0"/>
              <a:t>FAFSA</a:t>
            </a:r>
            <a:r>
              <a:rPr lang="en-US" altLang="en-US" sz="4000" baseline="30000" dirty="0"/>
              <a:t>®</a:t>
            </a:r>
            <a:r>
              <a:rPr lang="en-US" cap="none" dirty="0"/>
              <a:t> View</a:t>
            </a:r>
          </a:p>
        </p:txBody>
      </p:sp>
      <p:sp>
        <p:nvSpPr>
          <p:cNvPr id="7" name="Content Placeholder 2"/>
          <p:cNvSpPr txBox="1">
            <a:spLocks/>
          </p:cNvSpPr>
          <p:nvPr/>
        </p:nvSpPr>
        <p:spPr>
          <a:xfrm>
            <a:off x="896982" y="1435444"/>
            <a:ext cx="11144559" cy="5181600"/>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100" dirty="0"/>
              <a:t>The My FAFSA</a:t>
            </a:r>
            <a:r>
              <a:rPr lang="en-US" altLang="en-US" sz="2100" baseline="30000" dirty="0"/>
              <a:t>®</a:t>
            </a:r>
            <a:r>
              <a:rPr lang="en-US" altLang="en-US" sz="2100" dirty="0"/>
              <a:t> view is a navigation tool for the user when accessing the FAFSA Form.</a:t>
            </a:r>
            <a:endParaRPr lang="en-US" altLang="en-US" sz="2130" dirty="0"/>
          </a:p>
          <a:p>
            <a:r>
              <a:rPr lang="en-US" altLang="en-US" sz="2130" dirty="0"/>
              <a:t>The view provides the following dynamic options and messaging based on the user’s FAFSA</a:t>
            </a:r>
            <a:r>
              <a:rPr lang="en-US" altLang="en-US" sz="2130" baseline="30000" dirty="0"/>
              <a:t>® </a:t>
            </a:r>
            <a:r>
              <a:rPr lang="en-US" altLang="en-US" sz="2130" dirty="0"/>
              <a:t>form status:</a:t>
            </a:r>
          </a:p>
          <a:p>
            <a:endParaRPr lang="en-US" altLang="en-US" sz="2130" dirty="0"/>
          </a:p>
          <a:p>
            <a:pPr lvl="1"/>
            <a:r>
              <a:rPr lang="en-US" altLang="en-US" sz="1700" dirty="0"/>
              <a:t>Start a 2022</a:t>
            </a:r>
            <a:r>
              <a:rPr lang="en-US" sz="1700" dirty="0">
                <a:ea typeface="+mn-lt"/>
                <a:cs typeface="+mn-lt"/>
              </a:rPr>
              <a:t>–</a:t>
            </a:r>
            <a:r>
              <a:rPr lang="en-US" altLang="en-US" sz="1700" dirty="0"/>
              <a:t>23 </a:t>
            </a:r>
            <a:r>
              <a:rPr lang="en-US" altLang="en-US" sz="1800" dirty="0"/>
              <a:t>FAFSA</a:t>
            </a:r>
            <a:r>
              <a:rPr lang="en-US" altLang="en-US" sz="1700" dirty="0"/>
              <a:t> Form</a:t>
            </a:r>
            <a:endParaRPr lang="en-US" altLang="en-US" sz="1700" dirty="0">
              <a:cs typeface="Arial"/>
            </a:endParaRPr>
          </a:p>
          <a:p>
            <a:pPr lvl="1"/>
            <a:r>
              <a:rPr lang="en-US" altLang="en-US" sz="1733" dirty="0"/>
              <a:t>Complete and submit a </a:t>
            </a:r>
            <a:r>
              <a:rPr lang="en-US" altLang="en-US" sz="1800" dirty="0"/>
              <a:t>FAFSA</a:t>
            </a:r>
            <a:r>
              <a:rPr lang="en-US" altLang="en-US" sz="1800" baseline="30000" dirty="0"/>
              <a:t>®</a:t>
            </a:r>
            <a:r>
              <a:rPr lang="en-US" altLang="en-US" sz="1733" dirty="0"/>
              <a:t> Renewal</a:t>
            </a:r>
          </a:p>
          <a:p>
            <a:pPr lvl="1"/>
            <a:r>
              <a:rPr lang="en-US" altLang="en-US" sz="1733" dirty="0"/>
              <a:t>Action Required</a:t>
            </a:r>
          </a:p>
          <a:p>
            <a:pPr lvl="1"/>
            <a:r>
              <a:rPr lang="en-US" altLang="en-US" sz="1733" dirty="0"/>
              <a:t>Continue or Start Over</a:t>
            </a:r>
          </a:p>
          <a:p>
            <a:pPr lvl="1"/>
            <a:r>
              <a:rPr lang="en-US" altLang="en-US" sz="1733" dirty="0"/>
              <a:t>Application Processed Successfully</a:t>
            </a:r>
          </a:p>
          <a:p>
            <a:pPr lvl="1"/>
            <a:r>
              <a:rPr lang="en-US" altLang="en-US" sz="1700" dirty="0"/>
              <a:t>View the </a:t>
            </a:r>
            <a:r>
              <a:rPr lang="en-US" altLang="en-US" sz="1700" i="1" dirty="0"/>
              <a:t>Student Aid Report </a:t>
            </a:r>
            <a:r>
              <a:rPr lang="en-US" altLang="en-US" sz="1700" dirty="0"/>
              <a:t>(SAR)</a:t>
            </a:r>
            <a:endParaRPr lang="en-US" altLang="en-US" sz="1700" dirty="0">
              <a:cs typeface="Arial"/>
            </a:endParaRPr>
          </a:p>
          <a:p>
            <a:pPr lvl="1"/>
            <a:r>
              <a:rPr lang="en-US" altLang="en-US" sz="1733" dirty="0"/>
              <a:t>User Account Management</a:t>
            </a:r>
          </a:p>
          <a:p>
            <a:pPr marL="0" indent="0">
              <a:buNone/>
            </a:pPr>
            <a:endParaRPr lang="en-US" altLang="en-US" sz="4267" dirty="0"/>
          </a:p>
          <a:p>
            <a:endParaRPr lang="en-US" altLang="en-US" sz="4267" dirty="0"/>
          </a:p>
          <a:p>
            <a:endParaRPr lang="en-US" altLang="en-US" sz="4267" dirty="0"/>
          </a:p>
          <a:p>
            <a:endParaRPr lang="en-US" altLang="en-US" sz="4267" dirty="0"/>
          </a:p>
        </p:txBody>
      </p:sp>
      <p:sp>
        <p:nvSpPr>
          <p:cNvPr id="3" name="Slide Number Placeholder 2"/>
          <p:cNvSpPr>
            <a:spLocks noGrp="1"/>
          </p:cNvSpPr>
          <p:nvPr>
            <p:ph type="sldNum" sz="quarter" idx="4"/>
          </p:nvPr>
        </p:nvSpPr>
        <p:spPr/>
        <p:txBody>
          <a:bodyPr/>
          <a:lstStyle/>
          <a:p>
            <a:fld id="{234755BD-B4AC-9044-BCE4-27904766F8BB}" type="slidenum">
              <a:rPr lang="en-US" smtClean="0"/>
              <a:pPr/>
              <a:t>128</a:t>
            </a:fld>
            <a:endParaRPr lang="en-US"/>
          </a:p>
        </p:txBody>
      </p:sp>
    </p:spTree>
    <p:extLst>
      <p:ext uri="{BB962C8B-B14F-4D97-AF65-F5344CB8AC3E}">
        <p14:creationId xmlns:p14="http://schemas.microsoft.com/office/powerpoint/2010/main" val="34425783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Start a 2022</a:t>
            </a:r>
            <a:r>
              <a:rPr lang="en-US" sz="5300" cap="none" dirty="0">
                <a:solidFill>
                  <a:schemeClr val="bg1"/>
                </a:solidFill>
                <a:latin typeface="Oswald"/>
              </a:rPr>
              <a:t>–</a:t>
            </a:r>
            <a:r>
              <a:rPr lang="en-US" sz="5300" cap="none" dirty="0">
                <a:latin typeface="Oswald"/>
              </a:rPr>
              <a:t>23 FAFSA</a:t>
            </a:r>
            <a:r>
              <a:rPr lang="en-US" sz="5300" cap="none" baseline="30000" dirty="0">
                <a:latin typeface="Oswald"/>
              </a:rPr>
              <a:t>®</a:t>
            </a:r>
            <a:r>
              <a:rPr lang="en-US" sz="5300" cap="none" dirty="0">
                <a:latin typeface="Oswald"/>
              </a:rPr>
              <a:t> Form</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7356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a:latin typeface="Oswald"/>
              </a:rPr>
              <a:t>Dependent Student with Parental Data</a:t>
            </a:r>
            <a:endParaRPr lang="en-US" sz="5300" cap="none"/>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62929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Start a </a:t>
            </a:r>
            <a:r>
              <a:rPr lang="en-US" cap="none" dirty="0">
                <a:latin typeface="Oswald"/>
              </a:rPr>
              <a:t>2022–23</a:t>
            </a:r>
            <a:r>
              <a:rPr lang="en-US" sz="4000" cap="none" dirty="0">
                <a:latin typeface="Oswald"/>
              </a:rPr>
              <a:t> FAFSA</a:t>
            </a:r>
            <a:r>
              <a:rPr lang="en-US" sz="4000" cap="none" baseline="30000" dirty="0">
                <a:latin typeface="Oswald"/>
              </a:rPr>
              <a:t>®</a:t>
            </a:r>
            <a:r>
              <a:rPr lang="en-US" sz="4000" cap="none" dirty="0">
                <a:latin typeface="Oswald"/>
              </a:rPr>
              <a:t> Form</a:t>
            </a:r>
            <a:r>
              <a:rPr lang="en-US" cap="none" dirty="0">
                <a:latin typeface="Oswald"/>
              </a:rPr>
              <a:t> </a:t>
            </a:r>
          </a:p>
        </p:txBody>
      </p:sp>
      <p:pic>
        <p:nvPicPr>
          <p:cNvPr id="5" name="Picture 4" descr="Start a 2022–23 FAFSA® Form:&#10;&#10;If the user does have a FAFSA form on file, he or she will have the option to select &quot;Start Over&quot; to begin a new form.&#10;">
            <a:extLst>
              <a:ext uri="{FF2B5EF4-FFF2-40B4-BE49-F238E27FC236}">
                <a16:creationId xmlns:a16="http://schemas.microsoft.com/office/drawing/2014/main" id="{3169753D-EB9E-440C-B2E9-EF878B99070A}"/>
              </a:ext>
            </a:extLst>
          </p:cNvPr>
          <p:cNvPicPr>
            <a:picLocks noChangeAspect="1"/>
          </p:cNvPicPr>
          <p:nvPr/>
        </p:nvPicPr>
        <p:blipFill rotWithShape="1">
          <a:blip r:embed="rId3">
            <a:extLst>
              <a:ext uri="{28A0092B-C50C-407E-A947-70E740481C1C}">
                <a14:useLocalDpi xmlns:a14="http://schemas.microsoft.com/office/drawing/2010/main" val="0"/>
              </a:ext>
            </a:extLst>
          </a:blip>
          <a:srcRect l="12830" t="15140" r="8972"/>
          <a:stretch/>
        </p:blipFill>
        <p:spPr>
          <a:xfrm>
            <a:off x="2282154" y="2068642"/>
            <a:ext cx="7627691" cy="4114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99997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Complete and Submit a FAFSA</a:t>
            </a:r>
            <a:r>
              <a:rPr lang="en-US" sz="5300" cap="none" baseline="30000" dirty="0">
                <a:latin typeface="Oswald"/>
              </a:rPr>
              <a:t>®</a:t>
            </a:r>
            <a:r>
              <a:rPr lang="en-US" sz="5300" cap="none" dirty="0">
                <a:latin typeface="Oswald"/>
              </a:rPr>
              <a:t> Renewal</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38851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Renew My FAFSA</a:t>
            </a:r>
            <a:r>
              <a:rPr lang="en-US" sz="4000" cap="none" baseline="30000" dirty="0">
                <a:latin typeface="Oswald"/>
              </a:rPr>
              <a:t>®</a:t>
            </a:r>
            <a:r>
              <a:rPr lang="en-US" sz="4000" cap="none" dirty="0">
                <a:latin typeface="Oswald"/>
              </a:rPr>
              <a:t> form </a:t>
            </a:r>
            <a:endParaRPr lang="en-US" cap="none" dirty="0">
              <a:latin typeface="Oswald"/>
            </a:endParaRPr>
          </a:p>
        </p:txBody>
      </p:sp>
      <p:pic>
        <p:nvPicPr>
          <p:cNvPr id="7" name="Picture 6" descr="Complete and Submit a FAFSA® Renewal View​&#10;&#10;​Screenshot of the cycle year selection page for a user who is eligible to renew a FAFSA form.">
            <a:extLst>
              <a:ext uri="{FF2B5EF4-FFF2-40B4-BE49-F238E27FC236}">
                <a16:creationId xmlns:a16="http://schemas.microsoft.com/office/drawing/2014/main" id="{13FB653E-4963-4723-A469-D6D2BFEAE4AF}"/>
              </a:ext>
            </a:extLst>
          </p:cNvPr>
          <p:cNvPicPr>
            <a:picLocks noChangeAspect="1"/>
          </p:cNvPicPr>
          <p:nvPr/>
        </p:nvPicPr>
        <p:blipFill>
          <a:blip r:embed="rId3"/>
          <a:stretch>
            <a:fillRect/>
          </a:stretch>
        </p:blipFill>
        <p:spPr>
          <a:xfrm>
            <a:off x="2867888" y="1896427"/>
            <a:ext cx="6456224" cy="43346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53361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Continue or Start Over</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43184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Continue or Start Over </a:t>
            </a:r>
            <a:r>
              <a:rPr lang="en-US" sz="4000" cap="none" dirty="0">
                <a:solidFill>
                  <a:schemeClr val="bg1"/>
                </a:solidFill>
                <a:latin typeface="Oswald"/>
              </a:rPr>
              <a:t>2</a:t>
            </a:r>
            <a:endParaRPr lang="en-US" cap="none" dirty="0">
              <a:solidFill>
                <a:schemeClr val="bg1"/>
              </a:solidFill>
              <a:latin typeface="Oswald"/>
            </a:endParaRPr>
          </a:p>
        </p:txBody>
      </p:sp>
      <p:pic>
        <p:nvPicPr>
          <p:cNvPr id="6" name="Picture 5" descr="Continue or Start Over View&#10;&#10;Screen for a user whose FAFSA form has not yet bee submitted, the user may continue or start a new FAFSA form.">
            <a:extLst>
              <a:ext uri="{FF2B5EF4-FFF2-40B4-BE49-F238E27FC236}">
                <a16:creationId xmlns:a16="http://schemas.microsoft.com/office/drawing/2014/main" id="{7D9CF5E1-5C5B-4974-BE33-93A87C213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331" y="1809115"/>
            <a:ext cx="681733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88953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Action Required</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5815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Action Required </a:t>
            </a:r>
            <a:r>
              <a:rPr lang="en-US" sz="4000" cap="none" dirty="0">
                <a:solidFill>
                  <a:schemeClr val="bg1"/>
                </a:solidFill>
                <a:latin typeface="Oswald"/>
              </a:rPr>
              <a:t>2</a:t>
            </a:r>
            <a:endParaRPr lang="en-US" cap="none" dirty="0">
              <a:solidFill>
                <a:schemeClr val="bg1"/>
              </a:solidFill>
              <a:latin typeface="Oswald"/>
            </a:endParaRPr>
          </a:p>
        </p:txBody>
      </p:sp>
      <p:pic>
        <p:nvPicPr>
          <p:cNvPr id="10" name="Picture 9" descr="Action Required View​&#10;&#10;​If the user's submitted form has not been processed, an &quot;Action Required&quot; screen will notify the user of the reason and what to do next.">
            <a:extLst>
              <a:ext uri="{FF2B5EF4-FFF2-40B4-BE49-F238E27FC236}">
                <a16:creationId xmlns:a16="http://schemas.microsoft.com/office/drawing/2014/main" id="{82700DC7-462E-41FE-9F26-226EF13B2FCD}"/>
              </a:ext>
            </a:extLst>
          </p:cNvPr>
          <p:cNvPicPr>
            <a:picLocks noChangeAspect="1"/>
          </p:cNvPicPr>
          <p:nvPr/>
        </p:nvPicPr>
        <p:blipFill>
          <a:blip r:embed="rId3"/>
          <a:stretch>
            <a:fillRect/>
          </a:stretch>
        </p:blipFill>
        <p:spPr>
          <a:xfrm>
            <a:off x="3416576" y="1623334"/>
            <a:ext cx="5358848" cy="4730906"/>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13437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Application Processed Successfully</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66570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Application Processed Successfully </a:t>
            </a:r>
            <a:r>
              <a:rPr lang="en-US" sz="4000" cap="none" dirty="0">
                <a:solidFill>
                  <a:schemeClr val="bg1"/>
                </a:solidFill>
                <a:latin typeface="Oswald"/>
              </a:rPr>
              <a:t>2</a:t>
            </a:r>
            <a:endParaRPr lang="en-US" cap="none" dirty="0">
              <a:solidFill>
                <a:schemeClr val="bg1"/>
              </a:solidFill>
              <a:latin typeface="Oswald"/>
            </a:endParaRPr>
          </a:p>
        </p:txBody>
      </p:sp>
      <p:pic>
        <p:nvPicPr>
          <p:cNvPr id="5" name="Picture 4" descr="Application Processed Successfully View​&#10;&#10;This screen will display a &amp;#34;Congratulations&amp;#34; message and information about what happens next.​&#10;&#10;​&#10;&#10;​">
            <a:extLst>
              <a:ext uri="{FF2B5EF4-FFF2-40B4-BE49-F238E27FC236}">
                <a16:creationId xmlns:a16="http://schemas.microsoft.com/office/drawing/2014/main" id="{96955427-96B1-4B24-AF8A-6CFF177FA0B0}"/>
              </a:ext>
            </a:extLst>
          </p:cNvPr>
          <p:cNvPicPr>
            <a:picLocks noChangeAspect="1"/>
          </p:cNvPicPr>
          <p:nvPr/>
        </p:nvPicPr>
        <p:blipFill>
          <a:blip r:embed="rId3"/>
          <a:stretch>
            <a:fillRect/>
          </a:stretch>
        </p:blipFill>
        <p:spPr>
          <a:xfrm>
            <a:off x="2742910" y="1813767"/>
            <a:ext cx="670617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77665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cap="none" dirty="0">
                <a:latin typeface="Oswald"/>
              </a:rPr>
              <a:t>View the </a:t>
            </a:r>
            <a:r>
              <a:rPr lang="en-US" i="1" cap="none" dirty="0">
                <a:latin typeface="Oswald"/>
              </a:rPr>
              <a:t>Student Aid Report</a:t>
            </a:r>
            <a:r>
              <a:rPr lang="en-US" cap="none" dirty="0">
                <a:latin typeface="Oswald"/>
              </a:rPr>
              <a:t> (SAR)</a:t>
            </a:r>
            <a:endParaRPr lang="en-US"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8794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Student</a:t>
            </a:r>
          </a:p>
        </p:txBody>
      </p:sp>
      <p:pic>
        <p:nvPicPr>
          <p:cNvPr id="6" name="Picture 5" descr="Personal Information for Student:&#10;&#10;This is one of multiple pages on fafsa.gov that explains that “you” and “your” are referencing the user. Other pages where this messaging appears includes the &quot;Search for High School,&quot; &quot;Student Marital Status,&quot; &quot;Parent Marital Status,&quot; and &quot;Student Tax Filing Status.&quot;  ​  &#10;&#10;Note: This is the first view for the Student Demographics section.&#10;">
            <a:extLst>
              <a:ext uri="{FF2B5EF4-FFF2-40B4-BE49-F238E27FC236}">
                <a16:creationId xmlns:a16="http://schemas.microsoft.com/office/drawing/2014/main" id="{436D5A9C-DBB4-4203-8A0F-ED91B60B8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790" y="1582622"/>
            <a:ext cx="630641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527960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View the </a:t>
            </a:r>
            <a:r>
              <a:rPr lang="en-US" i="1" cap="none" dirty="0">
                <a:latin typeface="Oswald"/>
              </a:rPr>
              <a:t>Student Aid Report </a:t>
            </a:r>
            <a:r>
              <a:rPr lang="en-US" cap="none" dirty="0">
                <a:latin typeface="Oswald"/>
              </a:rPr>
              <a:t>(SAR) </a:t>
            </a:r>
            <a:r>
              <a:rPr lang="en-US" cap="none" dirty="0">
                <a:solidFill>
                  <a:schemeClr val="bg1"/>
                </a:solidFill>
                <a:latin typeface="Oswald"/>
              </a:rPr>
              <a:t>2</a:t>
            </a:r>
          </a:p>
        </p:txBody>
      </p:sp>
      <p:pic>
        <p:nvPicPr>
          <p:cNvPr id="5" name="Picture 4" descr="View Student Aid Report (SAR) View&#10;&#10;A screenshot of the View Student Aid Report page, which allows the user to select edit the FAFSA form or view the Student Aid Report.">
            <a:extLst>
              <a:ext uri="{FF2B5EF4-FFF2-40B4-BE49-F238E27FC236}">
                <a16:creationId xmlns:a16="http://schemas.microsoft.com/office/drawing/2014/main" id="{DF5988D5-4071-44DC-9DA5-4A8887680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877" y="2204085"/>
            <a:ext cx="7602245" cy="32004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17170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Processing Results Tab</a:t>
            </a:r>
          </a:p>
        </p:txBody>
      </p:sp>
      <p:pic>
        <p:nvPicPr>
          <p:cNvPr id="5" name="Picture 4" descr="Processing Results Tab:&#10;&#10;Screenshot of the &quot;Processing Results&quot; section of the Student Aid Report where users will see information about the Expected Family Contribution (EFC).&#10;">
            <a:extLst>
              <a:ext uri="{FF2B5EF4-FFF2-40B4-BE49-F238E27FC236}">
                <a16:creationId xmlns:a16="http://schemas.microsoft.com/office/drawing/2014/main" id="{D5567646-75AA-4B77-9026-374AAA6C1FC7}"/>
              </a:ext>
            </a:extLst>
          </p:cNvPr>
          <p:cNvPicPr>
            <a:picLocks noChangeAspect="1"/>
          </p:cNvPicPr>
          <p:nvPr/>
        </p:nvPicPr>
        <p:blipFill>
          <a:blip r:embed="rId3"/>
          <a:stretch>
            <a:fillRect/>
          </a:stretch>
        </p:blipFill>
        <p:spPr>
          <a:xfrm>
            <a:off x="3750836" y="1589294"/>
            <a:ext cx="4690327" cy="476494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05302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Tab </a:t>
            </a:r>
          </a:p>
        </p:txBody>
      </p:sp>
      <p:pic>
        <p:nvPicPr>
          <p:cNvPr id="5" name="Picture 4" descr="FAFSA Data Tab:&#10;&#10;The user will select the FAFSA Data tab, which shows the information provided on the FAFSA form.">
            <a:extLst>
              <a:ext uri="{FF2B5EF4-FFF2-40B4-BE49-F238E27FC236}">
                <a16:creationId xmlns:a16="http://schemas.microsoft.com/office/drawing/2014/main" id="{91672BD1-4B9D-4DD5-B08D-E0372CF6C19B}"/>
              </a:ext>
            </a:extLst>
          </p:cNvPr>
          <p:cNvPicPr>
            <a:picLocks noChangeAspect="1"/>
          </p:cNvPicPr>
          <p:nvPr/>
        </p:nvPicPr>
        <p:blipFill>
          <a:blip r:embed="rId3"/>
          <a:stretch>
            <a:fillRect/>
          </a:stretch>
        </p:blipFill>
        <p:spPr>
          <a:xfrm>
            <a:off x="2954050" y="1687236"/>
            <a:ext cx="6283900" cy="4114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1311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(1 of 5) </a:t>
            </a:r>
            <a:endParaRPr lang="en-US" dirty="0">
              <a:solidFill>
                <a:schemeClr val="bg1"/>
              </a:solidFill>
            </a:endParaRPr>
          </a:p>
        </p:txBody>
      </p:sp>
      <p:sp>
        <p:nvSpPr>
          <p:cNvPr id="8" name="TextBox 7">
            <a:extLst>
              <a:ext uri="{FF2B5EF4-FFF2-40B4-BE49-F238E27FC236}">
                <a16:creationId xmlns:a16="http://schemas.microsoft.com/office/drawing/2014/main" id="{0CA5866B-A8D4-4734-9C55-A2FB1C989249}"/>
              </a:ext>
            </a:extLst>
          </p:cNvPr>
          <p:cNvSpPr txBox="1"/>
          <p:nvPr/>
        </p:nvSpPr>
        <p:spPr>
          <a:xfrm>
            <a:off x="8033509" y="5108102"/>
            <a:ext cx="556563" cy="184666"/>
          </a:xfrm>
          <a:prstGeom prst="rect">
            <a:avLst/>
          </a:prstGeom>
          <a:noFill/>
        </p:spPr>
        <p:txBody>
          <a:bodyPr wrap="none" rtlCol="0">
            <a:spAutoFit/>
          </a:bodyPr>
          <a:lstStyle/>
          <a:p>
            <a:r>
              <a:rPr lang="en-US" sz="600">
                <a:solidFill>
                  <a:srgbClr val="695C5B"/>
                </a:solidFill>
              </a:rPr>
              <a:t>2022-2023</a:t>
            </a:r>
          </a:p>
        </p:txBody>
      </p:sp>
      <p:sp>
        <p:nvSpPr>
          <p:cNvPr id="9" name="TextBox 8">
            <a:extLst>
              <a:ext uri="{FF2B5EF4-FFF2-40B4-BE49-F238E27FC236}">
                <a16:creationId xmlns:a16="http://schemas.microsoft.com/office/drawing/2014/main" id="{4C29CD5C-C1F2-4247-A548-43A40F039FD2}"/>
              </a:ext>
            </a:extLst>
          </p:cNvPr>
          <p:cNvSpPr txBox="1"/>
          <p:nvPr/>
        </p:nvSpPr>
        <p:spPr>
          <a:xfrm>
            <a:off x="7137965" y="5570415"/>
            <a:ext cx="577402" cy="184666"/>
          </a:xfrm>
          <a:prstGeom prst="rect">
            <a:avLst/>
          </a:prstGeom>
          <a:noFill/>
        </p:spPr>
        <p:txBody>
          <a:bodyPr wrap="none" rtlCol="0">
            <a:spAutoFit/>
          </a:bodyPr>
          <a:lstStyle/>
          <a:p>
            <a:r>
              <a:rPr lang="en-US" sz="600">
                <a:solidFill>
                  <a:srgbClr val="695C5B"/>
                </a:solidFill>
              </a:rPr>
              <a:t>2022-2023:</a:t>
            </a:r>
          </a:p>
        </p:txBody>
      </p:sp>
      <p:pic>
        <p:nvPicPr>
          <p:cNvPr id="11" name="Picture 10" descr="FAFSA Data (1 of 5) View&#10;&#10;The user can view all the information provided. This screenshot includes Student Information.">
            <a:extLst>
              <a:ext uri="{FF2B5EF4-FFF2-40B4-BE49-F238E27FC236}">
                <a16:creationId xmlns:a16="http://schemas.microsoft.com/office/drawing/2014/main" id="{D389C5A0-E8DE-4BFF-B9A2-1E7BAB62F8ED}"/>
              </a:ext>
            </a:extLst>
          </p:cNvPr>
          <p:cNvPicPr>
            <a:picLocks noChangeAspect="1"/>
          </p:cNvPicPr>
          <p:nvPr/>
        </p:nvPicPr>
        <p:blipFill>
          <a:blip r:embed="rId3"/>
          <a:stretch>
            <a:fillRect/>
          </a:stretch>
        </p:blipFill>
        <p:spPr>
          <a:xfrm>
            <a:off x="1828430" y="1411131"/>
            <a:ext cx="8535140" cy="525520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49531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(2 of 5) </a:t>
            </a:r>
            <a:endParaRPr lang="en-US" dirty="0"/>
          </a:p>
        </p:txBody>
      </p:sp>
      <p:pic>
        <p:nvPicPr>
          <p:cNvPr id="19" name="Picture 18" descr="FAFSA Data (2 of 5) View&#10;&#10;Screenshot of the &quot;Student Dependency Status&quot; section. The user can scroll to the next section.">
            <a:extLst>
              <a:ext uri="{FF2B5EF4-FFF2-40B4-BE49-F238E27FC236}">
                <a16:creationId xmlns:a16="http://schemas.microsoft.com/office/drawing/2014/main" id="{6D3AC7C4-A81D-4D21-8823-20EE115D607B}"/>
              </a:ext>
            </a:extLst>
          </p:cNvPr>
          <p:cNvPicPr>
            <a:picLocks noChangeAspect="1"/>
          </p:cNvPicPr>
          <p:nvPr/>
        </p:nvPicPr>
        <p:blipFill>
          <a:blip r:embed="rId3"/>
          <a:stretch>
            <a:fillRect/>
          </a:stretch>
        </p:blipFill>
        <p:spPr>
          <a:xfrm>
            <a:off x="2072291" y="1325779"/>
            <a:ext cx="8047417" cy="534055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333381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(3 of 5)</a:t>
            </a:r>
            <a:r>
              <a:rPr lang="en-US" cap="none" dirty="0">
                <a:latin typeface="Oswald"/>
              </a:rPr>
              <a:t> </a:t>
            </a:r>
          </a:p>
        </p:txBody>
      </p:sp>
      <p:pic>
        <p:nvPicPr>
          <p:cNvPr id="24" name="Picture 23" descr="FAFSA Data (3 of 5) View​&#10;&#10;The user scrolls to the &quot;Parent Financials&quot; section.&#10;​">
            <a:extLst>
              <a:ext uri="{FF2B5EF4-FFF2-40B4-BE49-F238E27FC236}">
                <a16:creationId xmlns:a16="http://schemas.microsoft.com/office/drawing/2014/main" id="{6DB408D3-6E9F-4C7F-832A-54189F5199F5}"/>
              </a:ext>
            </a:extLst>
          </p:cNvPr>
          <p:cNvPicPr>
            <a:picLocks noChangeAspect="1"/>
          </p:cNvPicPr>
          <p:nvPr/>
        </p:nvPicPr>
        <p:blipFill>
          <a:blip r:embed="rId3"/>
          <a:stretch>
            <a:fillRect/>
          </a:stretch>
        </p:blipFill>
        <p:spPr>
          <a:xfrm>
            <a:off x="2444179" y="1417227"/>
            <a:ext cx="7303641" cy="524911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25380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(4 of 5) </a:t>
            </a:r>
            <a:endParaRPr lang="en-US" cap="none" dirty="0">
              <a:latin typeface="Oswald"/>
            </a:endParaRPr>
          </a:p>
        </p:txBody>
      </p:sp>
      <p:pic>
        <p:nvPicPr>
          <p:cNvPr id="28" name="Picture 27" descr="FAFSA Data (4 of 5) View&#10;&#10;The user scrolls to the &quot;Parent Financials&quot; and &quot;Student Financials&quot; sections.">
            <a:extLst>
              <a:ext uri="{FF2B5EF4-FFF2-40B4-BE49-F238E27FC236}">
                <a16:creationId xmlns:a16="http://schemas.microsoft.com/office/drawing/2014/main" id="{6FD1C6B0-AAE9-4460-B2E2-74C3F64AE66B}"/>
              </a:ext>
            </a:extLst>
          </p:cNvPr>
          <p:cNvPicPr>
            <a:picLocks noChangeAspect="1"/>
          </p:cNvPicPr>
          <p:nvPr/>
        </p:nvPicPr>
        <p:blipFill>
          <a:blip r:embed="rId3"/>
          <a:stretch>
            <a:fillRect/>
          </a:stretch>
        </p:blipFill>
        <p:spPr>
          <a:xfrm>
            <a:off x="2380166" y="1417227"/>
            <a:ext cx="7431668" cy="524911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33552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(5 of 5) </a:t>
            </a:r>
          </a:p>
        </p:txBody>
      </p:sp>
      <p:sp>
        <p:nvSpPr>
          <p:cNvPr id="7" name="TextBox 6">
            <a:extLst>
              <a:ext uri="{FF2B5EF4-FFF2-40B4-BE49-F238E27FC236}">
                <a16:creationId xmlns:a16="http://schemas.microsoft.com/office/drawing/2014/main" id="{7324B270-389F-4BF7-8383-DDE4E9565C14}"/>
              </a:ext>
            </a:extLst>
          </p:cNvPr>
          <p:cNvSpPr txBox="1"/>
          <p:nvPr/>
        </p:nvSpPr>
        <p:spPr>
          <a:xfrm>
            <a:off x="2012947" y="2441577"/>
            <a:ext cx="752129" cy="184666"/>
          </a:xfrm>
          <a:prstGeom prst="rect">
            <a:avLst/>
          </a:prstGeom>
          <a:noFill/>
        </p:spPr>
        <p:txBody>
          <a:bodyPr wrap="none" rtlCol="0">
            <a:spAutoFit/>
          </a:bodyPr>
          <a:lstStyle/>
          <a:p>
            <a:r>
              <a:rPr lang="en-US" sz="600">
                <a:solidFill>
                  <a:srgbClr val="695C5B"/>
                </a:solidFill>
              </a:rPr>
              <a:t>2020 income tax</a:t>
            </a:r>
          </a:p>
        </p:txBody>
      </p:sp>
      <p:sp>
        <p:nvSpPr>
          <p:cNvPr id="11" name="TextBox 10">
            <a:extLst>
              <a:ext uri="{FF2B5EF4-FFF2-40B4-BE49-F238E27FC236}">
                <a16:creationId xmlns:a16="http://schemas.microsoft.com/office/drawing/2014/main" id="{223AE4E3-1294-4A7C-8FDE-1C48FD5AE17E}"/>
              </a:ext>
            </a:extLst>
          </p:cNvPr>
          <p:cNvSpPr txBox="1"/>
          <p:nvPr/>
        </p:nvSpPr>
        <p:spPr>
          <a:xfrm>
            <a:off x="1887400" y="2775100"/>
            <a:ext cx="707245" cy="184666"/>
          </a:xfrm>
          <a:prstGeom prst="rect">
            <a:avLst/>
          </a:prstGeom>
          <a:noFill/>
        </p:spPr>
        <p:txBody>
          <a:bodyPr wrap="none" rtlCol="0">
            <a:spAutoFit/>
          </a:bodyPr>
          <a:lstStyle/>
          <a:p>
            <a:r>
              <a:rPr lang="en-US" sz="600">
                <a:solidFill>
                  <a:srgbClr val="695C5B"/>
                </a:solidFill>
              </a:rPr>
              <a:t>2020 Tax Form</a:t>
            </a:r>
          </a:p>
        </p:txBody>
      </p:sp>
      <p:sp>
        <p:nvSpPr>
          <p:cNvPr id="14" name="TextBox 13">
            <a:extLst>
              <a:ext uri="{FF2B5EF4-FFF2-40B4-BE49-F238E27FC236}">
                <a16:creationId xmlns:a16="http://schemas.microsoft.com/office/drawing/2014/main" id="{2D0E9F03-FC3F-46B5-9384-0E8E1BEB0F3C}"/>
              </a:ext>
            </a:extLst>
          </p:cNvPr>
          <p:cNvSpPr txBox="1"/>
          <p:nvPr/>
        </p:nvSpPr>
        <p:spPr>
          <a:xfrm>
            <a:off x="1630485" y="3116742"/>
            <a:ext cx="966931" cy="184666"/>
          </a:xfrm>
          <a:prstGeom prst="rect">
            <a:avLst/>
          </a:prstGeom>
          <a:noFill/>
        </p:spPr>
        <p:txBody>
          <a:bodyPr wrap="none" rtlCol="0">
            <a:spAutoFit/>
          </a:bodyPr>
          <a:lstStyle/>
          <a:p>
            <a:r>
              <a:rPr lang="en-US" sz="600">
                <a:solidFill>
                  <a:srgbClr val="695C5B"/>
                </a:solidFill>
              </a:rPr>
              <a:t>2020 Tax Return Filing</a:t>
            </a:r>
          </a:p>
        </p:txBody>
      </p:sp>
      <p:sp>
        <p:nvSpPr>
          <p:cNvPr id="17" name="TextBox 16">
            <a:extLst>
              <a:ext uri="{FF2B5EF4-FFF2-40B4-BE49-F238E27FC236}">
                <a16:creationId xmlns:a16="http://schemas.microsoft.com/office/drawing/2014/main" id="{28446B36-3B09-4EDF-99B9-D9D565F10501}"/>
              </a:ext>
            </a:extLst>
          </p:cNvPr>
          <p:cNvSpPr txBox="1"/>
          <p:nvPr/>
        </p:nvSpPr>
        <p:spPr>
          <a:xfrm>
            <a:off x="1624967" y="3690606"/>
            <a:ext cx="906017" cy="184666"/>
          </a:xfrm>
          <a:prstGeom prst="rect">
            <a:avLst/>
          </a:prstGeom>
          <a:noFill/>
        </p:spPr>
        <p:txBody>
          <a:bodyPr wrap="none" rtlCol="0">
            <a:spAutoFit/>
          </a:bodyPr>
          <a:lstStyle/>
          <a:p>
            <a:r>
              <a:rPr lang="en-US" sz="600">
                <a:solidFill>
                  <a:srgbClr val="695C5B"/>
                </a:solidFill>
              </a:rPr>
              <a:t>2020 Adjusted Gross</a:t>
            </a:r>
          </a:p>
        </p:txBody>
      </p:sp>
      <p:sp>
        <p:nvSpPr>
          <p:cNvPr id="19" name="TextBox 18">
            <a:extLst>
              <a:ext uri="{FF2B5EF4-FFF2-40B4-BE49-F238E27FC236}">
                <a16:creationId xmlns:a16="http://schemas.microsoft.com/office/drawing/2014/main" id="{63D9E6AD-50EF-45E7-A9FC-B9947BAF4BFE}"/>
              </a:ext>
            </a:extLst>
          </p:cNvPr>
          <p:cNvSpPr txBox="1"/>
          <p:nvPr/>
        </p:nvSpPr>
        <p:spPr>
          <a:xfrm>
            <a:off x="1628892" y="4027864"/>
            <a:ext cx="1148071" cy="184666"/>
          </a:xfrm>
          <a:prstGeom prst="rect">
            <a:avLst/>
          </a:prstGeom>
          <a:noFill/>
        </p:spPr>
        <p:txBody>
          <a:bodyPr wrap="none" rtlCol="0">
            <a:spAutoFit/>
          </a:bodyPr>
          <a:lstStyle/>
          <a:p>
            <a:r>
              <a:rPr lang="en-US" sz="600">
                <a:solidFill>
                  <a:srgbClr val="695C5B"/>
                </a:solidFill>
              </a:rPr>
              <a:t>2020 U.S. Income Tax Paid:</a:t>
            </a:r>
          </a:p>
        </p:txBody>
      </p:sp>
      <p:sp>
        <p:nvSpPr>
          <p:cNvPr id="21" name="TextBox 20">
            <a:extLst>
              <a:ext uri="{FF2B5EF4-FFF2-40B4-BE49-F238E27FC236}">
                <a16:creationId xmlns:a16="http://schemas.microsoft.com/office/drawing/2014/main" id="{50E65B0C-D71E-49F8-A2BA-C3B1B8D52325}"/>
              </a:ext>
            </a:extLst>
          </p:cNvPr>
          <p:cNvSpPr txBox="1"/>
          <p:nvPr/>
        </p:nvSpPr>
        <p:spPr>
          <a:xfrm>
            <a:off x="1629295" y="4265134"/>
            <a:ext cx="1098378" cy="184666"/>
          </a:xfrm>
          <a:prstGeom prst="rect">
            <a:avLst/>
          </a:prstGeom>
          <a:noFill/>
        </p:spPr>
        <p:txBody>
          <a:bodyPr wrap="none" rtlCol="0">
            <a:spAutoFit/>
          </a:bodyPr>
          <a:lstStyle/>
          <a:p>
            <a:r>
              <a:rPr lang="en-US" sz="600">
                <a:solidFill>
                  <a:srgbClr val="695C5B"/>
                </a:solidFill>
              </a:rPr>
              <a:t>2020 Income Earned from</a:t>
            </a:r>
          </a:p>
        </p:txBody>
      </p:sp>
      <p:sp>
        <p:nvSpPr>
          <p:cNvPr id="22" name="TextBox 21">
            <a:extLst>
              <a:ext uri="{FF2B5EF4-FFF2-40B4-BE49-F238E27FC236}">
                <a16:creationId xmlns:a16="http://schemas.microsoft.com/office/drawing/2014/main" id="{072D0CD4-9049-4D72-AD48-217FA3F9B935}"/>
              </a:ext>
            </a:extLst>
          </p:cNvPr>
          <p:cNvSpPr txBox="1"/>
          <p:nvPr/>
        </p:nvSpPr>
        <p:spPr>
          <a:xfrm>
            <a:off x="1604199" y="4603219"/>
            <a:ext cx="1098378" cy="184666"/>
          </a:xfrm>
          <a:prstGeom prst="rect">
            <a:avLst/>
          </a:prstGeom>
          <a:noFill/>
        </p:spPr>
        <p:txBody>
          <a:bodyPr wrap="none" rtlCol="0">
            <a:spAutoFit/>
          </a:bodyPr>
          <a:lstStyle/>
          <a:p>
            <a:r>
              <a:rPr lang="en-US" sz="600">
                <a:solidFill>
                  <a:srgbClr val="695C5B"/>
                </a:solidFill>
              </a:rPr>
              <a:t>2020 Income Earned from</a:t>
            </a:r>
          </a:p>
        </p:txBody>
      </p:sp>
      <p:sp>
        <p:nvSpPr>
          <p:cNvPr id="25" name="TextBox 24">
            <a:extLst>
              <a:ext uri="{FF2B5EF4-FFF2-40B4-BE49-F238E27FC236}">
                <a16:creationId xmlns:a16="http://schemas.microsoft.com/office/drawing/2014/main" id="{A0EA2470-C6AC-4E07-8E1B-30887BE9F191}"/>
              </a:ext>
            </a:extLst>
          </p:cNvPr>
          <p:cNvSpPr txBox="1"/>
          <p:nvPr/>
        </p:nvSpPr>
        <p:spPr>
          <a:xfrm>
            <a:off x="6397167" y="5961709"/>
            <a:ext cx="572593" cy="184666"/>
          </a:xfrm>
          <a:prstGeom prst="rect">
            <a:avLst/>
          </a:prstGeom>
          <a:noFill/>
        </p:spPr>
        <p:txBody>
          <a:bodyPr wrap="none" rtlCol="0">
            <a:spAutoFit/>
          </a:bodyPr>
          <a:lstStyle/>
          <a:p>
            <a:r>
              <a:rPr lang="en-US" sz="600">
                <a:solidFill>
                  <a:srgbClr val="695C5B"/>
                </a:solidFill>
              </a:rPr>
              <a:t>10/01/2021</a:t>
            </a:r>
          </a:p>
        </p:txBody>
      </p:sp>
      <p:pic>
        <p:nvPicPr>
          <p:cNvPr id="27" name="Picture 26" descr="FAFSA Data (5 of 5) View​&#10;&#10;​The user continues scrolling to the Signature Information section. The user can select Back to FAFSA Home or Back to the Top.&#10;​&#10;&#10;​">
            <a:extLst>
              <a:ext uri="{FF2B5EF4-FFF2-40B4-BE49-F238E27FC236}">
                <a16:creationId xmlns:a16="http://schemas.microsoft.com/office/drawing/2014/main" id="{F4C74195-7562-4F40-A837-53CBA87BA372}"/>
              </a:ext>
            </a:extLst>
          </p:cNvPr>
          <p:cNvPicPr>
            <a:picLocks noChangeAspect="1"/>
          </p:cNvPicPr>
          <p:nvPr/>
        </p:nvPicPr>
        <p:blipFill>
          <a:blip r:embed="rId3"/>
          <a:stretch>
            <a:fillRect/>
          </a:stretch>
        </p:blipFill>
        <p:spPr>
          <a:xfrm>
            <a:off x="1069646" y="1396896"/>
            <a:ext cx="10742083" cy="5279594"/>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19514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School Information</a:t>
            </a:r>
          </a:p>
        </p:txBody>
      </p:sp>
      <p:pic>
        <p:nvPicPr>
          <p:cNvPr id="5" name="Picture 4" descr="School Information View​&#10;&#10;​Screenshot of the &quot;School Information&quot; tab. The &quot;School Information&quot; tab provides graduation, retention, and transfer information about all the schools the user selected on the FAFSA form. ​&#10;&#10;​&#10;&#10;​">
            <a:extLst>
              <a:ext uri="{FF2B5EF4-FFF2-40B4-BE49-F238E27FC236}">
                <a16:creationId xmlns:a16="http://schemas.microsoft.com/office/drawing/2014/main" id="{A8C55D37-2485-46DD-9BF4-1CC7930B4CC4}"/>
              </a:ext>
            </a:extLst>
          </p:cNvPr>
          <p:cNvPicPr>
            <a:picLocks noChangeAspect="1"/>
          </p:cNvPicPr>
          <p:nvPr/>
        </p:nvPicPr>
        <p:blipFill>
          <a:blip r:embed="rId3"/>
          <a:stretch>
            <a:fillRect/>
          </a:stretch>
        </p:blipFill>
        <p:spPr>
          <a:xfrm>
            <a:off x="3168825" y="1467900"/>
            <a:ext cx="5854350" cy="44805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34970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Financial Aid History</a:t>
            </a:r>
          </a:p>
        </p:txBody>
      </p:sp>
      <p:pic>
        <p:nvPicPr>
          <p:cNvPr id="6" name="Picture 5" descr="Financial Aid History (1 of 2) View​&#10;&#10;​​Screenshot of the &quot;Financial Aid History&quot; tab. In the &quot;Financial Aid History&quot; tab, the user can view the federal student loans to date, including William D. Ford Federal Direct Loans, Federal Family Education Loans (FFEL), and Federal Perkins Loans. It also includes a link to the Aid Summary feature.">
            <a:extLst>
              <a:ext uri="{FF2B5EF4-FFF2-40B4-BE49-F238E27FC236}">
                <a16:creationId xmlns:a16="http://schemas.microsoft.com/office/drawing/2014/main" id="{DA2C29DB-5B08-4EE6-9335-7A781A1A1C66}"/>
              </a:ext>
            </a:extLst>
          </p:cNvPr>
          <p:cNvPicPr>
            <a:picLocks noChangeAspect="1"/>
          </p:cNvPicPr>
          <p:nvPr/>
        </p:nvPicPr>
        <p:blipFill>
          <a:blip r:embed="rId3"/>
          <a:stretch>
            <a:fillRect/>
          </a:stretch>
        </p:blipFill>
        <p:spPr>
          <a:xfrm>
            <a:off x="2791668" y="1734246"/>
            <a:ext cx="6608664"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6854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Email and Phone</a:t>
            </a:r>
          </a:p>
        </p:txBody>
      </p:sp>
      <p:pic>
        <p:nvPicPr>
          <p:cNvPr id="5" name="Picture 4" descr="Student Email and Phone:&#10;&#10;Note: While not mandatory, it is beneficial for the student to include an email address on the FAFSA form in order to receive important communications about the student's financial aid.&#10;">
            <a:extLst>
              <a:ext uri="{FF2B5EF4-FFF2-40B4-BE49-F238E27FC236}">
                <a16:creationId xmlns:a16="http://schemas.microsoft.com/office/drawing/2014/main" id="{F0C0BB95-0BF7-4779-9A7B-AD2A1C885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568" y="1672296"/>
            <a:ext cx="915686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313495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Financial Aid History </a:t>
            </a:r>
            <a:r>
              <a:rPr lang="en-US" cap="none" dirty="0">
                <a:solidFill>
                  <a:schemeClr val="bg1"/>
                </a:solidFill>
                <a:latin typeface="Oswald"/>
              </a:rPr>
              <a:t>2</a:t>
            </a:r>
          </a:p>
        </p:txBody>
      </p:sp>
      <p:pic>
        <p:nvPicPr>
          <p:cNvPr id="6" name="Picture 5" descr="Financial Aid History (2 of 2) View​&#10;&#10;​Screenshot of the financial aid information, which includes Loan Type, Total Principal Balance, Remaining Amount to be Disbursed, and Total.">
            <a:extLst>
              <a:ext uri="{FF2B5EF4-FFF2-40B4-BE49-F238E27FC236}">
                <a16:creationId xmlns:a16="http://schemas.microsoft.com/office/drawing/2014/main" id="{709A6FE9-1F10-4207-AED6-956E6EADF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250" y="1612644"/>
            <a:ext cx="3867150" cy="4895850"/>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Financial Aid History (2 of 2) View​&#10;&#10;​Screenshot of the financial aid information, which includes Loan Type, Total Principal Balance, Remaining Amount to be Disbursed, and Total.">
            <a:extLst>
              <a:ext uri="{FF2B5EF4-FFF2-40B4-BE49-F238E27FC236}">
                <a16:creationId xmlns:a16="http://schemas.microsoft.com/office/drawing/2014/main" id="{C53B863B-07CC-47BB-82D8-20773336F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392" y="1612644"/>
            <a:ext cx="4129907" cy="48463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28300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Corrections History</a:t>
            </a:r>
          </a:p>
        </p:txBody>
      </p:sp>
      <p:pic>
        <p:nvPicPr>
          <p:cNvPr id="5" name="Picture 4" descr="Corrections History View​&#10;&#10;​​Any corrections the user has made to this cycle year's FAFSA form is included in the &quot;Corrections History&quot; tab.">
            <a:extLst>
              <a:ext uri="{FF2B5EF4-FFF2-40B4-BE49-F238E27FC236}">
                <a16:creationId xmlns:a16="http://schemas.microsoft.com/office/drawing/2014/main" id="{70534670-BE3D-409F-9F40-F64FC8790C26}"/>
              </a:ext>
            </a:extLst>
          </p:cNvPr>
          <p:cNvPicPr>
            <a:picLocks noChangeAspect="1"/>
          </p:cNvPicPr>
          <p:nvPr/>
        </p:nvPicPr>
        <p:blipFill>
          <a:blip r:embed="rId3"/>
          <a:stretch>
            <a:fillRect/>
          </a:stretch>
        </p:blipFill>
        <p:spPr>
          <a:xfrm>
            <a:off x="2557930" y="1927304"/>
            <a:ext cx="7076140" cy="36576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31665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cap="none" dirty="0">
                <a:latin typeface="Oswald"/>
              </a:rPr>
              <a:t>User Account Management</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28684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User Account Management </a:t>
            </a:r>
            <a:r>
              <a:rPr lang="en-US" cap="none" dirty="0">
                <a:solidFill>
                  <a:schemeClr val="bg1"/>
                </a:solidFill>
                <a:latin typeface="Oswald"/>
              </a:rPr>
              <a:t>2</a:t>
            </a:r>
          </a:p>
        </p:txBody>
      </p:sp>
      <p:pic>
        <p:nvPicPr>
          <p:cNvPr id="6" name="Picture 5" descr="User Account Management View​&#10;&#10;The user can view information associated to his or her FSA ID, including the status of the FSA ID and associated identifiers to the FSA ID.​&#10;​">
            <a:extLst>
              <a:ext uri="{FF2B5EF4-FFF2-40B4-BE49-F238E27FC236}">
                <a16:creationId xmlns:a16="http://schemas.microsoft.com/office/drawing/2014/main" id="{64F8B07A-1746-415F-A30F-209A47270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617" y="1147683"/>
            <a:ext cx="3834765" cy="551373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7158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Account Information</a:t>
            </a:r>
          </a:p>
        </p:txBody>
      </p:sp>
      <p:pic>
        <p:nvPicPr>
          <p:cNvPr id="5" name="Picture 4" descr="Account Information View​&#10;&#10;The user can update his or her Account Information, along with Personal Information, Contact Information, and Communication Preferences on the &quot;Settings&quot; page. &#10;​">
            <a:extLst>
              <a:ext uri="{FF2B5EF4-FFF2-40B4-BE49-F238E27FC236}">
                <a16:creationId xmlns:a16="http://schemas.microsoft.com/office/drawing/2014/main" id="{4D14193A-0F88-4C03-ADF1-3B57A5355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889" y="2148000"/>
            <a:ext cx="675022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7351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FAFSA</a:t>
            </a:r>
            <a:r>
              <a:rPr lang="en-US" sz="5300" cap="none" baseline="30000" dirty="0">
                <a:latin typeface="Oswald"/>
              </a:rPr>
              <a:t>®</a:t>
            </a:r>
            <a:r>
              <a:rPr lang="en-US" sz="5300" cap="none" dirty="0">
                <a:latin typeface="Oswald"/>
              </a:rPr>
              <a:t> Corrections</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0091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My FAFSA</a:t>
            </a:r>
            <a:r>
              <a:rPr lang="en-US" sz="4000" cap="none" baseline="30000" dirty="0">
                <a:latin typeface="Oswald"/>
              </a:rPr>
              <a:t> ® </a:t>
            </a:r>
            <a:endParaRPr lang="en-US" cap="none" dirty="0">
              <a:latin typeface="Oswald"/>
            </a:endParaRPr>
          </a:p>
        </p:txBody>
      </p:sp>
      <p:pic>
        <p:nvPicPr>
          <p:cNvPr id="5" name="Picture 4" descr="My FAFSA:&#10;&#10;“My FAFSA” view where the user can make corrections. Users will select Update schools to add, remove or change housing plans for schools and select Edit FAFSA form to change incorrect information on a previous FAFSA submission.&#10;&#10;&#10;Note: The corrections have been updated with an entirely new look/user experience.">
            <a:extLst>
              <a:ext uri="{FF2B5EF4-FFF2-40B4-BE49-F238E27FC236}">
                <a16:creationId xmlns:a16="http://schemas.microsoft.com/office/drawing/2014/main" id="{3117E3A3-763A-4999-A948-7D7F61468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311" y="1507920"/>
            <a:ext cx="4215377" cy="48463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5466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Make Corrections</a:t>
            </a:r>
          </a:p>
        </p:txBody>
      </p:sp>
      <p:pic>
        <p:nvPicPr>
          <p:cNvPr id="6" name="Picture 5" descr="Make Corrections: &#10;&#10;“Make Corrections” view for save key creation.&#10;">
            <a:extLst>
              <a:ext uri="{FF2B5EF4-FFF2-40B4-BE49-F238E27FC236}">
                <a16:creationId xmlns:a16="http://schemas.microsoft.com/office/drawing/2014/main" id="{E2DDFEAC-A198-4551-AB01-D803BE555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651" y="1962768"/>
            <a:ext cx="8098697" cy="37490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93732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a:t>
            </a:r>
            <a:r>
              <a:rPr lang="en-US" sz="4000" cap="none" baseline="30000" dirty="0">
                <a:latin typeface="Oswald"/>
              </a:rPr>
              <a:t> ® </a:t>
            </a:r>
            <a:r>
              <a:rPr lang="en-US" cap="none" dirty="0">
                <a:latin typeface="Oswald"/>
              </a:rPr>
              <a:t>Form Sections</a:t>
            </a:r>
          </a:p>
        </p:txBody>
      </p:sp>
      <p:pic>
        <p:nvPicPr>
          <p:cNvPr id="5" name="Picture 4" descr="FAFSA ® Form Sections:&#10;&#10;“FASA Form Sections” view for corrections.&#10;&#10;Notes: Users may select “Enter Section” to jump to a specific section where he or she would like to make edits. Each section contains editable fields relating to the specific section title.&#10;">
            <a:extLst>
              <a:ext uri="{FF2B5EF4-FFF2-40B4-BE49-F238E27FC236}">
                <a16:creationId xmlns:a16="http://schemas.microsoft.com/office/drawing/2014/main" id="{87D9CAEA-40C3-47FA-86D2-E5E7D5FB9298}"/>
              </a:ext>
            </a:extLst>
          </p:cNvPr>
          <p:cNvPicPr>
            <a:picLocks noChangeAspect="1"/>
          </p:cNvPicPr>
          <p:nvPr/>
        </p:nvPicPr>
        <p:blipFill>
          <a:blip r:embed="rId3"/>
          <a:stretch>
            <a:fillRect/>
          </a:stretch>
        </p:blipFill>
        <p:spPr>
          <a:xfrm>
            <a:off x="1459590" y="1625175"/>
            <a:ext cx="9272820" cy="488331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22060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Demographics</a:t>
            </a:r>
          </a:p>
        </p:txBody>
      </p:sp>
      <p:pic>
        <p:nvPicPr>
          <p:cNvPr id="7" name="Picture 6" descr="Student Demographics: &#10;&#10;“Student Demographic Information” view for corrections.&#10;">
            <a:extLst>
              <a:ext uri="{FF2B5EF4-FFF2-40B4-BE49-F238E27FC236}">
                <a16:creationId xmlns:a16="http://schemas.microsoft.com/office/drawing/2014/main" id="{72E5EF34-74FD-4001-BC9F-D16B7EB46DFD}"/>
              </a:ext>
            </a:extLst>
          </p:cNvPr>
          <p:cNvPicPr>
            <a:picLocks noChangeAspect="1"/>
          </p:cNvPicPr>
          <p:nvPr/>
        </p:nvPicPr>
        <p:blipFill>
          <a:blip r:embed="rId3"/>
          <a:stretch>
            <a:fillRect/>
          </a:stretch>
        </p:blipFill>
        <p:spPr>
          <a:xfrm>
            <a:off x="912571" y="1533727"/>
            <a:ext cx="10272650" cy="497476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3902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Address</a:t>
            </a:r>
          </a:p>
        </p:txBody>
      </p:sp>
      <p:pic>
        <p:nvPicPr>
          <p:cNvPr id="5" name="Picture 4" descr="Student Address:&#10;&#10;Screenshot of the “Student Address” view.&#10;">
            <a:extLst>
              <a:ext uri="{FF2B5EF4-FFF2-40B4-BE49-F238E27FC236}">
                <a16:creationId xmlns:a16="http://schemas.microsoft.com/office/drawing/2014/main" id="{6B4D7861-21DA-4D2C-9312-D4F8BAE98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64" y="1566282"/>
            <a:ext cx="78374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44609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Eligibility </a:t>
            </a:r>
          </a:p>
        </p:txBody>
      </p:sp>
      <p:grpSp>
        <p:nvGrpSpPr>
          <p:cNvPr id="9" name="Group 8" descr="Student Eligibility:&#10;&#10;“Student Eligibility Information” view for corrections.&#10;">
            <a:extLst>
              <a:ext uri="{FF2B5EF4-FFF2-40B4-BE49-F238E27FC236}">
                <a16:creationId xmlns:a16="http://schemas.microsoft.com/office/drawing/2014/main" id="{1722F0B8-1E8D-44B7-AF86-A165188C3359}"/>
              </a:ext>
            </a:extLst>
          </p:cNvPr>
          <p:cNvGrpSpPr/>
          <p:nvPr/>
        </p:nvGrpSpPr>
        <p:grpSpPr>
          <a:xfrm>
            <a:off x="2107994" y="1387756"/>
            <a:ext cx="7679337" cy="5278582"/>
            <a:chOff x="2107994" y="1387756"/>
            <a:chExt cx="7679337" cy="5278582"/>
          </a:xfrm>
        </p:grpSpPr>
        <p:pic>
          <p:nvPicPr>
            <p:cNvPr id="5" name="Picture 4" descr="Graphical user interface, text, application, email&#10;&#10;Description automatically generated">
              <a:extLst>
                <a:ext uri="{FF2B5EF4-FFF2-40B4-BE49-F238E27FC236}">
                  <a16:creationId xmlns:a16="http://schemas.microsoft.com/office/drawing/2014/main" id="{E8A5D53E-3CB4-4C9D-8BEF-8585708B7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994" y="1387756"/>
              <a:ext cx="3607920" cy="5278582"/>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Graphical user interface, application&#10;&#10;Description automatically generated">
              <a:extLst>
                <a:ext uri="{FF2B5EF4-FFF2-40B4-BE49-F238E27FC236}">
                  <a16:creationId xmlns:a16="http://schemas.microsoft.com/office/drawing/2014/main" id="{3A752C5C-F8AD-4177-AE1C-36CB6E6AA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411" y="1387756"/>
              <a:ext cx="3607920" cy="5278582"/>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20740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1FCB103-575F-46E6-86B2-673A9869C336}"/>
              </a:ext>
            </a:extLst>
          </p:cNvPr>
          <p:cNvSpPr txBox="1">
            <a:spLocks noGrp="1"/>
          </p:cNvSpPr>
          <p:nvPr>
            <p:ph type="title" idx="4294967295"/>
          </p:nvPr>
        </p:nvSpPr>
        <p:spPr>
          <a:xfrm>
            <a:off x="879776" y="386160"/>
            <a:ext cx="8874760" cy="798177"/>
          </a:xfrm>
          <a:prstGeom prst="rect">
            <a:avLst/>
          </a:prstGeom>
          <a:noFill/>
          <a:ln>
            <a:noFill/>
            <a:prstDash/>
          </a:ln>
          <a:effectLst/>
        </p:spPr>
        <p:txBody>
          <a:bodyPr rot="0" spcFirstLastPara="0" vertOverflow="overflow" horzOverflow="overflow" vert="horz" wrap="square" lIns="0" tIns="45720" rIns="91440" bIns="45720" numCol="1" spcCol="0" rtlCol="0" fromWordArt="0" anchor="b" anchorCtr="0" forceAA="0" compatLnSpc="1">
            <a:prstTxWarp prst="textNoShape">
              <a:avLst/>
            </a:prstTxWarp>
            <a:noAutofit/>
          </a:bodyPr>
          <a:lst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a:lstStyle>
          <a:p>
            <a:pPr marL="0" marR="0" lvl="0" indent="0" algn="l" defTabSz="914173"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40" normalizeH="0" baseline="0" noProof="0" dirty="0">
                <a:ln>
                  <a:noFill/>
                </a:ln>
                <a:solidFill>
                  <a:schemeClr val="tx1"/>
                </a:solidFill>
                <a:effectLst/>
                <a:uLnTx/>
                <a:uFillTx/>
                <a:latin typeface="Oswald"/>
                <a:ea typeface="Noto Serif" panose="02020502060505020204" pitchFamily="18" charset="0"/>
                <a:cs typeface="Noto Serif" panose="02020502060505020204" pitchFamily="18" charset="0"/>
              </a:rPr>
              <a:t>Confirm Your High School </a:t>
            </a:r>
          </a:p>
        </p:txBody>
      </p:sp>
      <p:pic>
        <p:nvPicPr>
          <p:cNvPr id="5" name="Picture 4" descr="Confirm Your High School:&#10;&#10;“Confirm Your High School” Corrections view. &#10;">
            <a:extLst>
              <a:ext uri="{FF2B5EF4-FFF2-40B4-BE49-F238E27FC236}">
                <a16:creationId xmlns:a16="http://schemas.microsoft.com/office/drawing/2014/main" id="{78882AE4-35C5-440B-9103-61D359AAF7D7}"/>
              </a:ext>
            </a:extLst>
          </p:cNvPr>
          <p:cNvPicPr>
            <a:picLocks noChangeAspect="1"/>
          </p:cNvPicPr>
          <p:nvPr/>
        </p:nvPicPr>
        <p:blipFill>
          <a:blip r:embed="rId3"/>
          <a:stretch>
            <a:fillRect/>
          </a:stretch>
        </p:blipFill>
        <p:spPr>
          <a:xfrm>
            <a:off x="2334177" y="1585732"/>
            <a:ext cx="7523646" cy="465234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294A27B9-4D30-4981-833A-2AD9BE186B2D}"/>
              </a:ext>
            </a:extLst>
          </p:cNvPr>
          <p:cNvSpPr>
            <a:spLocks noGrp="1"/>
          </p:cNvSpPr>
          <p:nvPr>
            <p:ph type="sldNum" sz="quarter" idx="4"/>
          </p:nvPr>
        </p:nvSpPr>
        <p:spPr/>
        <p:txBody>
          <a:bodyPr/>
          <a:lstStyle/>
          <a:p>
            <a:fld id="{234755BD-B4AC-9044-BCE4-27904766F8BB}" type="slidenum">
              <a:rPr lang="en-US" smtClean="0"/>
              <a:pPr/>
              <a:t>161</a:t>
            </a:fld>
            <a:endParaRPr lang="en-US"/>
          </a:p>
        </p:txBody>
      </p:sp>
    </p:spTree>
    <p:extLst>
      <p:ext uri="{BB962C8B-B14F-4D97-AF65-F5344CB8AC3E}">
        <p14:creationId xmlns:p14="http://schemas.microsoft.com/office/powerpoint/2010/main" val="1295058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Selected College and Housing Info</a:t>
            </a:r>
          </a:p>
        </p:txBody>
      </p:sp>
      <p:pic>
        <p:nvPicPr>
          <p:cNvPr id="5" name="Picture 4" descr="College and Housing:&#10;&#10;“College and Housing Info” Corrections view. &#10;">
            <a:extLst>
              <a:ext uri="{FF2B5EF4-FFF2-40B4-BE49-F238E27FC236}">
                <a16:creationId xmlns:a16="http://schemas.microsoft.com/office/drawing/2014/main" id="{BAD4E5A2-5BD3-4E4D-823F-A413677D4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656" y="1492680"/>
            <a:ext cx="7250687" cy="46634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78735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Dependency Determination</a:t>
            </a:r>
          </a:p>
        </p:txBody>
      </p:sp>
      <p:pic>
        <p:nvPicPr>
          <p:cNvPr id="8" name="Picture 7" descr="Dependency Determination:&#10;&#10;“Dependency Determination” Corrections view.&#10;">
            <a:extLst>
              <a:ext uri="{FF2B5EF4-FFF2-40B4-BE49-F238E27FC236}">
                <a16:creationId xmlns:a16="http://schemas.microsoft.com/office/drawing/2014/main" id="{BAEA20B4-C789-4F25-B488-EFD28EB8738D}"/>
              </a:ext>
            </a:extLst>
          </p:cNvPr>
          <p:cNvPicPr>
            <a:picLocks noChangeAspect="1"/>
          </p:cNvPicPr>
          <p:nvPr/>
        </p:nvPicPr>
        <p:blipFill>
          <a:blip r:embed="rId3"/>
          <a:stretch>
            <a:fillRect/>
          </a:stretch>
        </p:blipFill>
        <p:spPr>
          <a:xfrm>
            <a:off x="810876" y="1566428"/>
            <a:ext cx="5456481" cy="494206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41342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Dependency Status Results</a:t>
            </a:r>
          </a:p>
        </p:txBody>
      </p:sp>
      <p:pic>
        <p:nvPicPr>
          <p:cNvPr id="7" name="Picture 6" descr="Dependency Status Results:&#10;&#10;“Dependency Status Results” Corrections view&#10;">
            <a:extLst>
              <a:ext uri="{FF2B5EF4-FFF2-40B4-BE49-F238E27FC236}">
                <a16:creationId xmlns:a16="http://schemas.microsoft.com/office/drawing/2014/main" id="{7A000505-04AA-49B1-AE33-04AF5A8E3D8C}"/>
              </a:ext>
            </a:extLst>
          </p:cNvPr>
          <p:cNvPicPr>
            <a:picLocks noChangeAspect="1"/>
          </p:cNvPicPr>
          <p:nvPr/>
        </p:nvPicPr>
        <p:blipFill>
          <a:blip r:embed="rId3"/>
          <a:stretch>
            <a:fillRect/>
          </a:stretch>
        </p:blipFill>
        <p:spPr>
          <a:xfrm>
            <a:off x="2180967" y="1805650"/>
            <a:ext cx="7830065" cy="428768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678990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Demographics </a:t>
            </a:r>
          </a:p>
        </p:txBody>
      </p:sp>
      <p:pic>
        <p:nvPicPr>
          <p:cNvPr id="5" name="Picture 4" descr="Parent Demographics:&#10;&#10;“Parent Demographics Information” view for corrections.&#10;">
            <a:extLst>
              <a:ext uri="{FF2B5EF4-FFF2-40B4-BE49-F238E27FC236}">
                <a16:creationId xmlns:a16="http://schemas.microsoft.com/office/drawing/2014/main" id="{DD4BE756-806A-4E4E-8243-FF4C67F19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081" y="1686296"/>
            <a:ext cx="7327838"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05796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Information</a:t>
            </a:r>
          </a:p>
        </p:txBody>
      </p:sp>
      <p:pic>
        <p:nvPicPr>
          <p:cNvPr id="4" name="Picture 3" descr="Parent Information:&#10;&#10;“Parent Information” view for corrections.&#10;">
            <a:extLst>
              <a:ext uri="{FF2B5EF4-FFF2-40B4-BE49-F238E27FC236}">
                <a16:creationId xmlns:a16="http://schemas.microsoft.com/office/drawing/2014/main" id="{EC0E8A19-AAD7-47AA-9679-84949F8AA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201" y="1544608"/>
            <a:ext cx="4999597"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39942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Information </a:t>
            </a:r>
            <a:r>
              <a:rPr lang="en-US" cap="none" dirty="0">
                <a:solidFill>
                  <a:schemeClr val="bg1"/>
                </a:solidFill>
                <a:latin typeface="Oswald"/>
              </a:rPr>
              <a:t>2</a:t>
            </a:r>
          </a:p>
        </p:txBody>
      </p:sp>
      <p:pic>
        <p:nvPicPr>
          <p:cNvPr id="11" name="Picture 10" descr="Parent Information:&#10;&#10;“Parent Information” view for corrections.&#10;">
            <a:extLst>
              <a:ext uri="{FF2B5EF4-FFF2-40B4-BE49-F238E27FC236}">
                <a16:creationId xmlns:a16="http://schemas.microsoft.com/office/drawing/2014/main" id="{F6C8C650-79AB-42CA-A657-5D250956129A}"/>
              </a:ext>
            </a:extLst>
          </p:cNvPr>
          <p:cNvPicPr>
            <a:picLocks noChangeAspect="1"/>
          </p:cNvPicPr>
          <p:nvPr/>
        </p:nvPicPr>
        <p:blipFill>
          <a:blip r:embed="rId3"/>
          <a:stretch>
            <a:fillRect/>
          </a:stretch>
        </p:blipFill>
        <p:spPr>
          <a:xfrm>
            <a:off x="2035712" y="1423622"/>
            <a:ext cx="8120576" cy="5096698"/>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434222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Financials</a:t>
            </a:r>
          </a:p>
        </p:txBody>
      </p:sp>
      <p:pic>
        <p:nvPicPr>
          <p:cNvPr id="7" name="Picture 6" descr="Parent Financials: &#10;&#10;“Parent Financial Information” view for corrections.&#10;">
            <a:extLst>
              <a:ext uri="{FF2B5EF4-FFF2-40B4-BE49-F238E27FC236}">
                <a16:creationId xmlns:a16="http://schemas.microsoft.com/office/drawing/2014/main" id="{97FCEDF1-FE50-459E-B289-51864CE7D6A8}"/>
              </a:ext>
            </a:extLst>
          </p:cNvPr>
          <p:cNvPicPr>
            <a:picLocks noChangeAspect="1"/>
          </p:cNvPicPr>
          <p:nvPr/>
        </p:nvPicPr>
        <p:blipFill>
          <a:blip r:embed="rId3"/>
          <a:stretch>
            <a:fillRect/>
          </a:stretch>
        </p:blipFill>
        <p:spPr>
          <a:xfrm>
            <a:off x="3540160" y="1322979"/>
            <a:ext cx="5111679" cy="518551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49121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Financials </a:t>
            </a:r>
            <a:r>
              <a:rPr lang="en-US" cap="none" dirty="0">
                <a:solidFill>
                  <a:schemeClr val="bg1"/>
                </a:solidFill>
                <a:latin typeface="Oswald"/>
              </a:rPr>
              <a:t>2</a:t>
            </a:r>
          </a:p>
        </p:txBody>
      </p:sp>
      <p:grpSp>
        <p:nvGrpSpPr>
          <p:cNvPr id="11" name="Group 10" descr="Parent Financials: &#10;&#10;“Parent Financial Information” (continued) view for corrections.&#10;&#10;">
            <a:extLst>
              <a:ext uri="{FF2B5EF4-FFF2-40B4-BE49-F238E27FC236}">
                <a16:creationId xmlns:a16="http://schemas.microsoft.com/office/drawing/2014/main" id="{56C74BFF-8836-4889-AD1B-2F9E003CA563}"/>
              </a:ext>
            </a:extLst>
          </p:cNvPr>
          <p:cNvGrpSpPr/>
          <p:nvPr/>
        </p:nvGrpSpPr>
        <p:grpSpPr>
          <a:xfrm>
            <a:off x="492742" y="1530121"/>
            <a:ext cx="11463220" cy="5217549"/>
            <a:chOff x="492742" y="1530121"/>
            <a:chExt cx="11463220" cy="5217549"/>
          </a:xfrm>
        </p:grpSpPr>
        <p:pic>
          <p:nvPicPr>
            <p:cNvPr id="5" name="Picture 4" descr="Graphical user interface, text, application, email&#10;&#10;Description automatically generated">
              <a:extLst>
                <a:ext uri="{FF2B5EF4-FFF2-40B4-BE49-F238E27FC236}">
                  <a16:creationId xmlns:a16="http://schemas.microsoft.com/office/drawing/2014/main" id="{D76AE043-31EB-409A-8C9C-D131E4E791AB}"/>
                </a:ext>
              </a:extLst>
            </p:cNvPr>
            <p:cNvPicPr>
              <a:picLocks noChangeAspect="1"/>
            </p:cNvPicPr>
            <p:nvPr/>
          </p:nvPicPr>
          <p:blipFill rotWithShape="1">
            <a:blip r:embed="rId3">
              <a:extLst>
                <a:ext uri="{28A0092B-C50C-407E-A947-70E740481C1C}">
                  <a14:useLocalDpi xmlns:a14="http://schemas.microsoft.com/office/drawing/2010/main" val="0"/>
                </a:ext>
              </a:extLst>
            </a:blip>
            <a:srcRect t="1412"/>
            <a:stretch/>
          </p:blipFill>
          <p:spPr>
            <a:xfrm>
              <a:off x="492742" y="1530122"/>
              <a:ext cx="3539765" cy="5217548"/>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CFAC2175-5AE4-4817-91BC-EE2715B45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375" y="1530121"/>
              <a:ext cx="3690910" cy="5217549"/>
            </a:xfrm>
            <a:prstGeom prst="rect">
              <a:avLst/>
            </a:prstGeom>
            <a:ln w="12700">
              <a:solidFill>
                <a:schemeClr val="tx1"/>
              </a:solidFill>
            </a:ln>
            <a:effectLst>
              <a:outerShdw blurRad="50800" dist="38100" dir="2700000" algn="tl" rotWithShape="0">
                <a:prstClr val="black">
                  <a:alpha val="40000"/>
                </a:prstClr>
              </a:outerShdw>
            </a:effectLst>
          </p:spPr>
        </p:pic>
        <p:pic>
          <p:nvPicPr>
            <p:cNvPr id="10" name="Picture 9" descr="Graphical user interface, text, application, email&#10;&#10;Description automatically generated">
              <a:extLst>
                <a:ext uri="{FF2B5EF4-FFF2-40B4-BE49-F238E27FC236}">
                  <a16:creationId xmlns:a16="http://schemas.microsoft.com/office/drawing/2014/main" id="{BC9C9950-48B8-43EF-BBC8-6BCDDC2C4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0073" y="1530121"/>
              <a:ext cx="3595889" cy="3126343"/>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a:xfrm>
            <a:off x="11707151" y="6352445"/>
            <a:ext cx="399651" cy="3120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604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Residency and Eligibility</a:t>
            </a:r>
          </a:p>
        </p:txBody>
      </p:sp>
      <p:pic>
        <p:nvPicPr>
          <p:cNvPr id="5" name="Picture 4" descr="Student Residency and Eligibility:&#10;&#10;Screenshot of the “Student Residency and Eligibility” view.&#10;&#10;">
            <a:extLst>
              <a:ext uri="{FF2B5EF4-FFF2-40B4-BE49-F238E27FC236}">
                <a16:creationId xmlns:a16="http://schemas.microsoft.com/office/drawing/2014/main" id="{B1B8106D-FC16-40E6-9ED6-902919BC9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50" y="1514088"/>
            <a:ext cx="988070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353706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Financials</a:t>
            </a:r>
          </a:p>
        </p:txBody>
      </p:sp>
      <p:pic>
        <p:nvPicPr>
          <p:cNvPr id="5" name="Picture 4" descr="Student Financials:&#10;&#10;“Student Financials” Corrections view.&#10;">
            <a:extLst>
              <a:ext uri="{FF2B5EF4-FFF2-40B4-BE49-F238E27FC236}">
                <a16:creationId xmlns:a16="http://schemas.microsoft.com/office/drawing/2014/main" id="{BDF813E1-14F2-4046-8651-BEFD8E8B6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25" y="1549144"/>
            <a:ext cx="5670550" cy="49593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10963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Financials </a:t>
            </a:r>
            <a:r>
              <a:rPr lang="en-US" cap="none" dirty="0">
                <a:solidFill>
                  <a:schemeClr val="bg1"/>
                </a:solidFill>
                <a:latin typeface="Oswald"/>
              </a:rPr>
              <a:t>2</a:t>
            </a:r>
          </a:p>
        </p:txBody>
      </p:sp>
      <p:grpSp>
        <p:nvGrpSpPr>
          <p:cNvPr id="11" name="Group 10" descr="Student Financials:&#10;&#10;“Student Financials” view for corrections.&#10;">
            <a:extLst>
              <a:ext uri="{FF2B5EF4-FFF2-40B4-BE49-F238E27FC236}">
                <a16:creationId xmlns:a16="http://schemas.microsoft.com/office/drawing/2014/main" id="{B5A1AE7D-3B10-4D3A-81C6-5C6F33264771}"/>
              </a:ext>
            </a:extLst>
          </p:cNvPr>
          <p:cNvGrpSpPr/>
          <p:nvPr/>
        </p:nvGrpSpPr>
        <p:grpSpPr>
          <a:xfrm>
            <a:off x="584079" y="1456606"/>
            <a:ext cx="11218539" cy="5209729"/>
            <a:chOff x="809710" y="1456606"/>
            <a:chExt cx="11218539" cy="5209729"/>
          </a:xfrm>
        </p:grpSpPr>
        <p:pic>
          <p:nvPicPr>
            <p:cNvPr id="5" name="Picture 4" descr="Graphical user interface, text, application, email&#10;&#10;Description automatically generated">
              <a:extLst>
                <a:ext uri="{FF2B5EF4-FFF2-40B4-BE49-F238E27FC236}">
                  <a16:creationId xmlns:a16="http://schemas.microsoft.com/office/drawing/2014/main" id="{E11EA552-C3D0-46B2-83BA-9C216D14E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710" y="1456607"/>
              <a:ext cx="3570512" cy="5209728"/>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text, application&#10;&#10;Description automatically generated">
              <a:extLst>
                <a:ext uri="{FF2B5EF4-FFF2-40B4-BE49-F238E27FC236}">
                  <a16:creationId xmlns:a16="http://schemas.microsoft.com/office/drawing/2014/main" id="{2DED2070-2C40-458B-9FBC-9E074DCF0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431" y="1456606"/>
              <a:ext cx="3556413" cy="5209729"/>
            </a:xfrm>
            <a:prstGeom prst="rect">
              <a:avLst/>
            </a:prstGeom>
            <a:ln w="12700">
              <a:solidFill>
                <a:schemeClr val="tx1"/>
              </a:solidFill>
            </a:ln>
            <a:effectLst>
              <a:outerShdw blurRad="50800" dist="38100" dir="2700000" algn="tl" rotWithShape="0">
                <a:prstClr val="black">
                  <a:alpha val="40000"/>
                </a:prstClr>
              </a:outerShdw>
            </a:effectLst>
          </p:spPr>
        </p:pic>
        <p:pic>
          <p:nvPicPr>
            <p:cNvPr id="10" name="Picture 9" descr="Graphical user interface, text, application, email&#10;&#10;Description automatically generated">
              <a:extLst>
                <a:ext uri="{FF2B5EF4-FFF2-40B4-BE49-F238E27FC236}">
                  <a16:creationId xmlns:a16="http://schemas.microsoft.com/office/drawing/2014/main" id="{F08ED274-4201-46A5-8609-D07CBBC0C3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9053" y="1456606"/>
              <a:ext cx="3569196" cy="464411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47321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Sign and Submit</a:t>
            </a:r>
          </a:p>
        </p:txBody>
      </p:sp>
      <p:pic>
        <p:nvPicPr>
          <p:cNvPr id="5" name="Picture 4" descr="Sign and Submit:&#10;&#10;“Sign and Submit” view for corrections.&#10;">
            <a:extLst>
              <a:ext uri="{FF2B5EF4-FFF2-40B4-BE49-F238E27FC236}">
                <a16:creationId xmlns:a16="http://schemas.microsoft.com/office/drawing/2014/main" id="{4FA8ECEE-8A43-4BF3-9A71-133570B1A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238663"/>
            <a:ext cx="4267200" cy="51625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10189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Confirmation</a:t>
            </a:r>
          </a:p>
        </p:txBody>
      </p:sp>
      <p:pic>
        <p:nvPicPr>
          <p:cNvPr id="5" name="Picture 4" descr="Confirmation: &#10;&#10;“Confirmation” view for corrections.&#10;">
            <a:extLst>
              <a:ext uri="{FF2B5EF4-FFF2-40B4-BE49-F238E27FC236}">
                <a16:creationId xmlns:a16="http://schemas.microsoft.com/office/drawing/2014/main" id="{3ABFCDDA-F1D4-4B96-8C7A-654B021AB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259" y="1484552"/>
            <a:ext cx="6663482" cy="47548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74101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Special Circumstances/Special Circumstances With Unsubsidized Loan Only</a:t>
            </a:r>
            <a:endParaRPr lang="en-US" sz="5300"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529019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Dependent Student Status </a:t>
            </a:r>
            <a:r>
              <a:rPr lang="en-US" cap="none" dirty="0">
                <a:solidFill>
                  <a:schemeClr val="bg1"/>
                </a:solidFill>
                <a:latin typeface="Oswald"/>
              </a:rPr>
              <a:t>View</a:t>
            </a:r>
          </a:p>
        </p:txBody>
      </p:sp>
      <p:pic>
        <p:nvPicPr>
          <p:cNvPr id="5" name="Picture 4" descr="Dependent Student View&#10;&#10;This screenshot displays a description of the dependent student status on the FAFSA form. Customers are given the option to select whether they are able to provide information about their parents.">
            <a:extLst>
              <a:ext uri="{FF2B5EF4-FFF2-40B4-BE49-F238E27FC236}">
                <a16:creationId xmlns:a16="http://schemas.microsoft.com/office/drawing/2014/main" id="{328E82A4-D4EB-4CD9-A597-3DC1762CDCBE}"/>
              </a:ext>
            </a:extLst>
          </p:cNvPr>
          <p:cNvPicPr>
            <a:picLocks noChangeAspect="1"/>
          </p:cNvPicPr>
          <p:nvPr/>
        </p:nvPicPr>
        <p:blipFill rotWithShape="1">
          <a:blip r:embed="rId3">
            <a:extLst>
              <a:ext uri="{28A0092B-C50C-407E-A947-70E740481C1C}">
                <a14:useLocalDpi xmlns:a14="http://schemas.microsoft.com/office/drawing/2010/main" val="0"/>
              </a:ext>
            </a:extLst>
          </a:blip>
          <a:srcRect t="12107"/>
          <a:stretch/>
        </p:blipFill>
        <p:spPr>
          <a:xfrm>
            <a:off x="2550320" y="2032000"/>
            <a:ext cx="6964015" cy="369698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30366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cap="none" dirty="0">
                <a:latin typeface="Oswald"/>
              </a:rPr>
              <a:t>Impact of Not Providing Parent Information</a:t>
            </a:r>
          </a:p>
        </p:txBody>
      </p:sp>
      <p:pic>
        <p:nvPicPr>
          <p:cNvPr id="6" name="Picture 5" descr="Impact of Not Providing Parent Information:&#10;&#10;This screenshot features a warning for customers who will continue their FAFSA form without providing parent information.">
            <a:extLst>
              <a:ext uri="{FF2B5EF4-FFF2-40B4-BE49-F238E27FC236}">
                <a16:creationId xmlns:a16="http://schemas.microsoft.com/office/drawing/2014/main" id="{C187F400-3539-4BA1-846E-D407EE10B458}"/>
              </a:ext>
            </a:extLst>
          </p:cNvPr>
          <p:cNvPicPr>
            <a:picLocks noChangeAspect="1"/>
          </p:cNvPicPr>
          <p:nvPr/>
        </p:nvPicPr>
        <p:blipFill rotWithShape="1">
          <a:blip r:embed="rId3">
            <a:extLst>
              <a:ext uri="{28A0092B-C50C-407E-A947-70E740481C1C}">
                <a14:useLocalDpi xmlns:a14="http://schemas.microsoft.com/office/drawing/2010/main" val="0"/>
              </a:ext>
            </a:extLst>
          </a:blip>
          <a:srcRect l="15508" t="29739" r="7398"/>
          <a:stretch/>
        </p:blipFill>
        <p:spPr>
          <a:xfrm>
            <a:off x="2603204" y="2286000"/>
            <a:ext cx="6985591" cy="295534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83205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91746"/>
            <a:ext cx="9497612" cy="798177"/>
          </a:xfrm>
        </p:spPr>
        <p:txBody>
          <a:bodyPr/>
          <a:lstStyle/>
          <a:p>
            <a:r>
              <a:rPr lang="en-US" cap="none" dirty="0">
                <a:latin typeface="Oswald"/>
              </a:rPr>
              <a:t>Special Circumstances Qualifications</a:t>
            </a:r>
            <a:endParaRPr lang="en-US" cap="none" dirty="0"/>
          </a:p>
        </p:txBody>
      </p:sp>
      <p:pic>
        <p:nvPicPr>
          <p:cNvPr id="5" name="Picture 4" descr="Special Circumstances Qualifications&#10;&#10;This screenshot features information on special circumstances for receiving aid for customers who are not providing parent information. ">
            <a:extLst>
              <a:ext uri="{FF2B5EF4-FFF2-40B4-BE49-F238E27FC236}">
                <a16:creationId xmlns:a16="http://schemas.microsoft.com/office/drawing/2014/main" id="{996162F1-A28D-4145-A1FB-CD5D40C00D84}"/>
              </a:ext>
            </a:extLst>
          </p:cNvPr>
          <p:cNvPicPr>
            <a:picLocks noChangeAspect="1"/>
          </p:cNvPicPr>
          <p:nvPr/>
        </p:nvPicPr>
        <p:blipFill rotWithShape="1">
          <a:blip r:embed="rId3">
            <a:extLst>
              <a:ext uri="{28A0092B-C50C-407E-A947-70E740481C1C}">
                <a14:useLocalDpi xmlns:a14="http://schemas.microsoft.com/office/drawing/2010/main" val="0"/>
              </a:ext>
            </a:extLst>
          </a:blip>
          <a:srcRect t="10465"/>
          <a:stretch/>
        </p:blipFill>
        <p:spPr>
          <a:xfrm>
            <a:off x="915698" y="2214880"/>
            <a:ext cx="5234261" cy="3303326"/>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Special Circumstanes Qualifications&#10;&#10;This screenshot features options for customers to select regarding their special circumstance for completing the FAFSA form with or without parent information.">
            <a:extLst>
              <a:ext uri="{FF2B5EF4-FFF2-40B4-BE49-F238E27FC236}">
                <a16:creationId xmlns:a16="http://schemas.microsoft.com/office/drawing/2014/main" id="{DA1E3410-C773-4A8E-8EE3-E0E3A0A2F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698" y="1801102"/>
            <a:ext cx="4134330" cy="371710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114102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cap="none">
                <a:latin typeface="Oswald"/>
              </a:rPr>
              <a:t>Homelessness Circumstances</a:t>
            </a:r>
            <a:endParaRPr lang="en-US" cap="none"/>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47596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a:latin typeface="Oswald"/>
              </a:rPr>
              <a:t>Student Homelessness Filter Question</a:t>
            </a:r>
            <a:endParaRPr lang="en-US" cap="none">
              <a:latin typeface="Oswald"/>
            </a:endParaRPr>
          </a:p>
        </p:txBody>
      </p:sp>
      <p:pic>
        <p:nvPicPr>
          <p:cNvPr id="11" name="Picture 10" descr="Student Homelessness Filter Question:&#10;&#10;This screenshot features a question where users may select &quot;Yes&quot; or &quot;No&quot; to the question of if they were homeless or self-supporting and at risk on or after July 1, 2021.&#10;">
            <a:extLst>
              <a:ext uri="{FF2B5EF4-FFF2-40B4-BE49-F238E27FC236}">
                <a16:creationId xmlns:a16="http://schemas.microsoft.com/office/drawing/2014/main" id="{24AA1F90-B2BA-4E16-8912-AE7C6AD2F4ED}"/>
              </a:ext>
            </a:extLst>
          </p:cNvPr>
          <p:cNvPicPr>
            <a:picLocks noChangeAspect="1"/>
          </p:cNvPicPr>
          <p:nvPr/>
        </p:nvPicPr>
        <p:blipFill rotWithShape="1">
          <a:blip r:embed="rId3"/>
          <a:srcRect l="1367" t="19511" r="1153"/>
          <a:stretch/>
        </p:blipFill>
        <p:spPr>
          <a:xfrm>
            <a:off x="1524001" y="2641600"/>
            <a:ext cx="9164320" cy="3112650"/>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1003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State of Legal Residence</a:t>
            </a:r>
          </a:p>
        </p:txBody>
      </p:sp>
      <p:pic>
        <p:nvPicPr>
          <p:cNvPr id="8" name="Picture 7" descr="State of Residence view:&#10;&#10;If the student selects “No” to the residency and eligibility questions, he or she will be asked to provide further clarification regarding his or her state of legal residence.&#10;">
            <a:extLst>
              <a:ext uri="{FF2B5EF4-FFF2-40B4-BE49-F238E27FC236}">
                <a16:creationId xmlns:a16="http://schemas.microsoft.com/office/drawing/2014/main" id="{317251D2-46B5-4433-8F53-F49CEAC4372B}"/>
              </a:ext>
            </a:extLst>
          </p:cNvPr>
          <p:cNvPicPr>
            <a:picLocks noChangeAspect="1"/>
          </p:cNvPicPr>
          <p:nvPr/>
        </p:nvPicPr>
        <p:blipFill>
          <a:blip r:embed="rId3"/>
          <a:stretch>
            <a:fillRect/>
          </a:stretch>
        </p:blipFill>
        <p:spPr>
          <a:xfrm>
            <a:off x="2617257" y="1648460"/>
            <a:ext cx="6957486"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249162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a:latin typeface="Oswald"/>
              </a:rPr>
              <a:t>Student Homelessness Questions</a:t>
            </a:r>
          </a:p>
        </p:txBody>
      </p:sp>
      <p:pic>
        <p:nvPicPr>
          <p:cNvPr id="5" name="Picture 4" descr="Student Homelessness Questions&#10;&#10;This screenshot features the four responses (high school liaison, HUD director, director of youth transition house, or none of the above) for the student homeless determination question. ">
            <a:extLst>
              <a:ext uri="{FF2B5EF4-FFF2-40B4-BE49-F238E27FC236}">
                <a16:creationId xmlns:a16="http://schemas.microsoft.com/office/drawing/2014/main" id="{EE306A98-6282-49D5-A4A9-47A3C5802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986" y="1830988"/>
            <a:ext cx="4504516"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399363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a:latin typeface="Oswald"/>
              </a:rPr>
              <a:t>Independent</a:t>
            </a:r>
            <a:r>
              <a:rPr lang="en-US" altLang="en-US" sz="4000" cap="none">
                <a:latin typeface="Oswald"/>
              </a:rPr>
              <a:t> Student Status</a:t>
            </a:r>
            <a:endParaRPr lang="en-US" altLang="en-US" cap="none">
              <a:latin typeface="Oswald"/>
            </a:endParaRPr>
          </a:p>
        </p:txBody>
      </p:sp>
      <p:pic>
        <p:nvPicPr>
          <p:cNvPr id="6" name="Picture 5" descr="Independent Student Status&#10;&#10;This screenshot features a description of the Independent Student Status on the FAFSA form. Customers will select whether they would like to answer questions about their parents. ">
            <a:extLst>
              <a:ext uri="{FF2B5EF4-FFF2-40B4-BE49-F238E27FC236}">
                <a16:creationId xmlns:a16="http://schemas.microsoft.com/office/drawing/2014/main" id="{2EB2E579-1B28-4135-A306-910EF4950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960" y="1491201"/>
            <a:ext cx="660856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06498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dirty="0">
                <a:latin typeface="Oswald"/>
              </a:rPr>
              <a:t>Student Homelessness Questions </a:t>
            </a:r>
            <a:r>
              <a:rPr lang="en-US" altLang="en-US" cap="none" dirty="0">
                <a:solidFill>
                  <a:schemeClr val="bg1"/>
                </a:solidFill>
                <a:latin typeface="Oswald"/>
              </a:rPr>
              <a:t>View</a:t>
            </a:r>
          </a:p>
        </p:txBody>
      </p:sp>
      <p:pic>
        <p:nvPicPr>
          <p:cNvPr id="6" name="Picture 5" descr="Student Homelessness Question&#10;&#10;This screenshot features the homelessness/at risk of being homeless determination question. In this example, the user selected &quot;None of the above.&quot;">
            <a:extLst>
              <a:ext uri="{FF2B5EF4-FFF2-40B4-BE49-F238E27FC236}">
                <a16:creationId xmlns:a16="http://schemas.microsoft.com/office/drawing/2014/main" id="{DBE1ECE3-E2F8-48F0-920D-EE25DD668F78}"/>
              </a:ext>
            </a:extLst>
          </p:cNvPr>
          <p:cNvPicPr>
            <a:picLocks noChangeAspect="1"/>
          </p:cNvPicPr>
          <p:nvPr/>
        </p:nvPicPr>
        <p:blipFill>
          <a:blip r:embed="rId3"/>
          <a:stretch>
            <a:fillRect/>
          </a:stretch>
        </p:blipFill>
        <p:spPr>
          <a:xfrm>
            <a:off x="3675713" y="1913101"/>
            <a:ext cx="484057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38798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dirty="0">
                <a:latin typeface="Oswald"/>
              </a:rPr>
              <a:t>Homeless or At Risk of Being Homeless</a:t>
            </a:r>
            <a:endParaRPr lang="en-US" cap="none" dirty="0">
              <a:latin typeface="Oswald"/>
            </a:endParaRPr>
          </a:p>
        </p:txBody>
      </p:sp>
      <p:pic>
        <p:nvPicPr>
          <p:cNvPr id="5" name="Picture 4" descr="Homeless or At Risk of Being Homeless&#10;&#10;This screenshot features the conditions for being homeless or at risk of being homeless.">
            <a:extLst>
              <a:ext uri="{FF2B5EF4-FFF2-40B4-BE49-F238E27FC236}">
                <a16:creationId xmlns:a16="http://schemas.microsoft.com/office/drawing/2014/main" id="{AEFB0724-D742-4710-9A5D-36C137A1B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880" y="1784517"/>
            <a:ext cx="496224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57423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cap="none" dirty="0">
                <a:latin typeface="Oswald"/>
              </a:rPr>
              <a:t>Impact of Not Providing Parent Information </a:t>
            </a:r>
            <a:r>
              <a:rPr lang="en-US" cap="none" dirty="0">
                <a:solidFill>
                  <a:schemeClr val="bg1"/>
                </a:solidFill>
                <a:latin typeface="Oswald"/>
              </a:rPr>
              <a:t>2</a:t>
            </a:r>
            <a:endParaRPr lang="en-US" altLang="en-US" cap="none" dirty="0">
              <a:solidFill>
                <a:schemeClr val="bg1"/>
              </a:solidFill>
              <a:latin typeface="Oswald"/>
            </a:endParaRPr>
          </a:p>
        </p:txBody>
      </p:sp>
      <p:pic>
        <p:nvPicPr>
          <p:cNvPr id="7" name="Picture 6" descr="Impact of Not Providing Parent Information:&#10;&#10;This screenshot features a warning for customers who will continue their FAFSA form without providing parent information.">
            <a:extLst>
              <a:ext uri="{FF2B5EF4-FFF2-40B4-BE49-F238E27FC236}">
                <a16:creationId xmlns:a16="http://schemas.microsoft.com/office/drawing/2014/main" id="{007F5284-D1F3-4E29-B321-3AFBF84AFE18}"/>
              </a:ext>
            </a:extLst>
          </p:cNvPr>
          <p:cNvPicPr>
            <a:picLocks noChangeAspect="1"/>
          </p:cNvPicPr>
          <p:nvPr/>
        </p:nvPicPr>
        <p:blipFill rotWithShape="1">
          <a:blip r:embed="rId3">
            <a:extLst>
              <a:ext uri="{28A0092B-C50C-407E-A947-70E740481C1C}">
                <a14:useLocalDpi xmlns:a14="http://schemas.microsoft.com/office/drawing/2010/main" val="0"/>
              </a:ext>
            </a:extLst>
          </a:blip>
          <a:srcRect l="15508" t="29981" r="7398"/>
          <a:stretch/>
        </p:blipFill>
        <p:spPr>
          <a:xfrm>
            <a:off x="2083657" y="2245360"/>
            <a:ext cx="8024685" cy="33832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777203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079EA036-530E-4CE1-A585-803E3CBC2E7F}"/>
              </a:ext>
            </a:extLst>
          </p:cNvPr>
          <p:cNvSpPr>
            <a:spLocks noGrp="1"/>
          </p:cNvSpPr>
          <p:nvPr>
            <p:ph type="title"/>
          </p:nvPr>
        </p:nvSpPr>
        <p:spPr>
          <a:xfrm>
            <a:off x="912570" y="532386"/>
            <a:ext cx="9623349" cy="798177"/>
          </a:xfrm>
        </p:spPr>
        <p:txBody>
          <a:bodyPr/>
          <a:lstStyle/>
          <a:p>
            <a:r>
              <a:rPr lang="en-US" cap="none" dirty="0">
                <a:latin typeface="Oswald"/>
              </a:rPr>
              <a:t>Homeless or At Risk of Being Homeless Acknowledgement</a:t>
            </a:r>
            <a:endParaRPr lang="en-US" altLang="en-US" cap="none" dirty="0">
              <a:latin typeface="Oswald"/>
            </a:endParaRPr>
          </a:p>
        </p:txBody>
      </p:sp>
      <p:pic>
        <p:nvPicPr>
          <p:cNvPr id="12" name="Picture 11" descr="Homeless or At Risk of Being Homeless Acknowledgement&#10;&#10;This screenshot features options for customers to select regarding their status as homeless/at risk of being homeless. Customers will indicate whether they will be providing parent information. ">
            <a:extLst>
              <a:ext uri="{FF2B5EF4-FFF2-40B4-BE49-F238E27FC236}">
                <a16:creationId xmlns:a16="http://schemas.microsoft.com/office/drawing/2014/main" id="{929E1A72-585C-49BF-BF79-C5EC2A2D0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847" y="2009132"/>
            <a:ext cx="7200306" cy="31089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812134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title" idx="4294967295"/>
          </p:nvPr>
        </p:nvSpPr>
        <p:spPr>
          <a:xfrm>
            <a:off x="762000" y="1859281"/>
            <a:ext cx="10293927" cy="43515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5333" b="1" i="0" u="none" strike="noStrike" kern="1200" cap="none" spc="0" normalizeH="0" baseline="0" noProof="0" dirty="0">
                <a:ln>
                  <a:noFill/>
                </a:ln>
                <a:solidFill>
                  <a:schemeClr val="bg1"/>
                </a:solidFill>
                <a:effectLst/>
                <a:uLnTx/>
                <a:uFillTx/>
                <a:latin typeface="Oswald"/>
                <a:ea typeface="+mn-ea"/>
                <a:cs typeface="+mn-cs"/>
              </a:rPr>
              <a:t>Additional Resources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234755BD-B4AC-9044-BCE4-27904766F8BB}" type="slidenum">
              <a:rPr lang="en-US" smtClean="0"/>
              <a:pPr/>
              <a:t>186</a:t>
            </a:fld>
            <a:endParaRPr lang="en-US"/>
          </a:p>
        </p:txBody>
      </p:sp>
    </p:spTree>
    <p:extLst>
      <p:ext uri="{BB962C8B-B14F-4D97-AF65-F5344CB8AC3E}">
        <p14:creationId xmlns:p14="http://schemas.microsoft.com/office/powerpoint/2010/main" val="17714051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1DDB6-0DBE-49CA-8D7A-CAF111D901CE}"/>
              </a:ext>
            </a:extLst>
          </p:cNvPr>
          <p:cNvSpPr>
            <a:spLocks noGrp="1"/>
          </p:cNvSpPr>
          <p:nvPr>
            <p:ph type="title"/>
          </p:nvPr>
        </p:nvSpPr>
        <p:spPr/>
        <p:txBody>
          <a:bodyPr/>
          <a:lstStyle/>
          <a:p>
            <a:r>
              <a:rPr lang="en-US" cap="none" dirty="0"/>
              <a:t>My Documents</a:t>
            </a:r>
          </a:p>
        </p:txBody>
      </p:sp>
      <p:pic>
        <p:nvPicPr>
          <p:cNvPr id="7" name="Picture 6" descr="My Documents view&#10;&#10;The screenshot displays the &quot;My Documents&quot; page on StudentAid.gov. This screenshot contains a red box around the person icon dropdown menu, where the user may navigate to the &quot;My Documents&quot; page.">
            <a:extLst>
              <a:ext uri="{FF2B5EF4-FFF2-40B4-BE49-F238E27FC236}">
                <a16:creationId xmlns:a16="http://schemas.microsoft.com/office/drawing/2014/main" id="{E33F45E6-F91B-4CF2-877F-4BC5641517D2}"/>
              </a:ext>
            </a:extLst>
          </p:cNvPr>
          <p:cNvPicPr>
            <a:picLocks noChangeAspect="1"/>
          </p:cNvPicPr>
          <p:nvPr/>
        </p:nvPicPr>
        <p:blipFill>
          <a:blip r:embed="rId3"/>
          <a:stretch>
            <a:fillRect/>
          </a:stretch>
        </p:blipFill>
        <p:spPr>
          <a:xfrm>
            <a:off x="2852316" y="1491112"/>
            <a:ext cx="6487367" cy="5109911"/>
          </a:xfrm>
          <a:prstGeom prst="rect">
            <a:avLst/>
          </a:prstGeom>
          <a:solidFill>
            <a:srgbClr val="113C53"/>
          </a:solidFill>
          <a:ln w="12700">
            <a:solidFill>
              <a:schemeClr val="tx1"/>
            </a:solidFill>
          </a:ln>
        </p:spPr>
      </p:pic>
      <p:sp>
        <p:nvSpPr>
          <p:cNvPr id="2" name="Slide Number Placeholder 1">
            <a:extLst>
              <a:ext uri="{FF2B5EF4-FFF2-40B4-BE49-F238E27FC236}">
                <a16:creationId xmlns:a16="http://schemas.microsoft.com/office/drawing/2014/main" id="{06A2692E-80E6-4673-9CA1-29000CC5AB87}"/>
              </a:ext>
            </a:extLst>
          </p:cNvPr>
          <p:cNvSpPr>
            <a:spLocks noGrp="1"/>
          </p:cNvSpPr>
          <p:nvPr>
            <p:ph type="sldNum" sz="quarter" idx="4"/>
          </p:nvPr>
        </p:nvSpPr>
        <p:spPr/>
        <p:txBody>
          <a:bodyPr/>
          <a:lstStyle/>
          <a:p>
            <a:fld id="{234755BD-B4AC-9044-BCE4-27904766F8BB}" type="slidenum">
              <a:rPr lang="en-US" smtClean="0"/>
              <a:pPr/>
              <a:t>187</a:t>
            </a:fld>
            <a:endParaRPr lang="en-US"/>
          </a:p>
        </p:txBody>
      </p:sp>
    </p:spTree>
    <p:extLst>
      <p:ext uri="{BB962C8B-B14F-4D97-AF65-F5344CB8AC3E}">
        <p14:creationId xmlns:p14="http://schemas.microsoft.com/office/powerpoint/2010/main" val="373459049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1DDB6-0DBE-49CA-8D7A-CAF111D901CE}"/>
              </a:ext>
            </a:extLst>
          </p:cNvPr>
          <p:cNvSpPr>
            <a:spLocks noGrp="1"/>
          </p:cNvSpPr>
          <p:nvPr>
            <p:ph type="title"/>
          </p:nvPr>
        </p:nvSpPr>
        <p:spPr/>
        <p:txBody>
          <a:bodyPr/>
          <a:lstStyle/>
          <a:p>
            <a:r>
              <a:rPr lang="en-US" cap="none"/>
              <a:t>Notifications</a:t>
            </a:r>
          </a:p>
        </p:txBody>
      </p:sp>
      <p:pic>
        <p:nvPicPr>
          <p:cNvPr id="5" name="Picture 4" descr="Notifications view&#10;&#10;Screenshot of the Notifications Center, where the user can view notifications about the FAFSA form. This screenshot contains a red box around the notification bell icon in the top right corner.">
            <a:extLst>
              <a:ext uri="{FF2B5EF4-FFF2-40B4-BE49-F238E27FC236}">
                <a16:creationId xmlns:a16="http://schemas.microsoft.com/office/drawing/2014/main" id="{78E780E4-F629-4093-A6C3-A345EA0DA4CB}"/>
              </a:ext>
            </a:extLst>
          </p:cNvPr>
          <p:cNvPicPr>
            <a:picLocks noChangeAspect="1"/>
          </p:cNvPicPr>
          <p:nvPr/>
        </p:nvPicPr>
        <p:blipFill>
          <a:blip r:embed="rId3"/>
          <a:stretch>
            <a:fillRect/>
          </a:stretch>
        </p:blipFill>
        <p:spPr>
          <a:xfrm>
            <a:off x="2860423" y="1556428"/>
            <a:ext cx="6471153" cy="5109910"/>
          </a:xfrm>
          <a:prstGeom prst="rect">
            <a:avLst/>
          </a:prstGeom>
          <a:ln>
            <a:solidFill>
              <a:schemeClr val="tx1"/>
            </a:solidFill>
          </a:ln>
        </p:spPr>
      </p:pic>
      <p:sp>
        <p:nvSpPr>
          <p:cNvPr id="2" name="Slide Number Placeholder 1">
            <a:extLst>
              <a:ext uri="{FF2B5EF4-FFF2-40B4-BE49-F238E27FC236}">
                <a16:creationId xmlns:a16="http://schemas.microsoft.com/office/drawing/2014/main" id="{06A2692E-80E6-4673-9CA1-29000CC5AB87}"/>
              </a:ext>
            </a:extLst>
          </p:cNvPr>
          <p:cNvSpPr>
            <a:spLocks noGrp="1"/>
          </p:cNvSpPr>
          <p:nvPr>
            <p:ph type="sldNum" sz="quarter" idx="4"/>
          </p:nvPr>
        </p:nvSpPr>
        <p:spPr/>
        <p:txBody>
          <a:bodyPr/>
          <a:lstStyle/>
          <a:p>
            <a:fld id="{234755BD-B4AC-9044-BCE4-27904766F8BB}" type="slidenum">
              <a:rPr lang="en-US" smtClean="0"/>
              <a:pPr/>
              <a:t>188</a:t>
            </a:fld>
            <a:endParaRPr lang="en-US"/>
          </a:p>
        </p:txBody>
      </p:sp>
    </p:spTree>
    <p:extLst>
      <p:ext uri="{BB962C8B-B14F-4D97-AF65-F5344CB8AC3E}">
        <p14:creationId xmlns:p14="http://schemas.microsoft.com/office/powerpoint/2010/main" val="71343765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34755BD-B4AC-9044-BCE4-27904766F8BB}" type="slidenum">
              <a:rPr lang="en-US" smtClean="0"/>
              <a:pPr/>
              <a:t>189</a:t>
            </a:fld>
            <a:endParaRPr lang="en-US"/>
          </a:p>
        </p:txBody>
      </p:sp>
      <p:pic>
        <p:nvPicPr>
          <p:cNvPr id="8" name="Picture 7" descr="Back view of graduates in an outdoor graduation">
            <a:extLst>
              <a:ext uri="{FF2B5EF4-FFF2-40B4-BE49-F238E27FC236}">
                <a16:creationId xmlns:a16="http://schemas.microsoft.com/office/drawing/2014/main" id="{51412201-2E47-4F04-940A-6C3D0019AFD0}"/>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Content Placeholder 2">
            <a:extLst>
              <a:ext uri="{FF2B5EF4-FFF2-40B4-BE49-F238E27FC236}">
                <a16:creationId xmlns:a16="http://schemas.microsoft.com/office/drawing/2014/main" id="{93DEB2E1-8643-43E6-A6C5-9D8EC1829F6D}"/>
              </a:ext>
            </a:extLst>
          </p:cNvPr>
          <p:cNvSpPr txBox="1">
            <a:spLocks noGrp="1"/>
          </p:cNvSpPr>
          <p:nvPr>
            <p:ph type="title" idx="4294967295"/>
          </p:nvPr>
        </p:nvSpPr>
        <p:spPr>
          <a:xfrm>
            <a:off x="524402" y="2175370"/>
            <a:ext cx="11582400" cy="5181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5333" b="1" i="0" u="none" strike="noStrike" kern="1200" cap="none" spc="0" normalizeH="0" baseline="0" noProof="0" dirty="0">
                <a:ln>
                  <a:noFill/>
                </a:ln>
                <a:solidFill>
                  <a:schemeClr val="bg1"/>
                </a:solidFill>
                <a:effectLst/>
                <a:uLnTx/>
                <a:uFillTx/>
                <a:latin typeface="Oswald"/>
                <a:ea typeface="+mn-ea"/>
                <a:cs typeface="+mn-cs"/>
              </a:rPr>
              <a:t>Conclusion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326055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Education</a:t>
            </a:r>
          </a:p>
        </p:txBody>
      </p:sp>
      <p:pic>
        <p:nvPicPr>
          <p:cNvPr id="5" name="Picture 4" descr="Student Education:&#10;&#10;Screenshot of the “Student Education” view.&#10;">
            <a:extLst>
              <a:ext uri="{FF2B5EF4-FFF2-40B4-BE49-F238E27FC236}">
                <a16:creationId xmlns:a16="http://schemas.microsoft.com/office/drawing/2014/main" id="{5C09ABF4-04E9-4E06-A105-1C42B8224CC2}"/>
              </a:ext>
            </a:extLst>
          </p:cNvPr>
          <p:cNvPicPr>
            <a:picLocks noChangeAspect="1"/>
          </p:cNvPicPr>
          <p:nvPr/>
        </p:nvPicPr>
        <p:blipFill>
          <a:blip r:embed="rId3"/>
          <a:stretch>
            <a:fillRect/>
          </a:stretch>
        </p:blipFill>
        <p:spPr>
          <a:xfrm>
            <a:off x="3119966" y="1574843"/>
            <a:ext cx="5952067" cy="44640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631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253" y="420238"/>
            <a:ext cx="8874760" cy="798177"/>
          </a:xfrm>
          <a:prstGeom prst="rect">
            <a:avLst/>
          </a:prstGeom>
        </p:spPr>
        <p:txBody>
          <a:bodyPr/>
          <a:lstStyle/>
          <a:p>
            <a:r>
              <a:rPr lang="en-US"/>
              <a:t>Topics</a:t>
            </a:r>
          </a:p>
        </p:txBody>
      </p:sp>
      <p:sp>
        <p:nvSpPr>
          <p:cNvPr id="7" name="Content Placeholder 2"/>
          <p:cNvSpPr txBox="1">
            <a:spLocks/>
          </p:cNvSpPr>
          <p:nvPr/>
        </p:nvSpPr>
        <p:spPr>
          <a:xfrm>
            <a:off x="854253" y="1484738"/>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133" dirty="0">
                <a:solidFill>
                  <a:schemeClr val="accent1">
                    <a:lumMod val="50000"/>
                  </a:schemeClr>
                </a:solidFill>
                <a:hlinkClick r:id="rId3" action="ppaction://hlinksldjump"/>
              </a:rPr>
              <a:t>Overview</a:t>
            </a:r>
            <a:endParaRPr lang="en-US" altLang="en-US" sz="2133" dirty="0">
              <a:solidFill>
                <a:schemeClr val="accent1">
                  <a:lumMod val="50000"/>
                </a:schemeClr>
              </a:solidFill>
            </a:endParaRPr>
          </a:p>
          <a:p>
            <a:r>
              <a:rPr lang="en-US" altLang="en-US" sz="2133" dirty="0">
                <a:solidFill>
                  <a:schemeClr val="accent1">
                    <a:lumMod val="50000"/>
                  </a:schemeClr>
                </a:solidFill>
                <a:hlinkClick r:id="rId4" action="ppaction://hlinksldjump"/>
              </a:rPr>
              <a:t>Home and Log In Views</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Dependent Student With Parental Data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Independent Student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My FAFSA</a:t>
            </a:r>
            <a:r>
              <a:rPr lang="en-US" altLang="en-US" sz="2133" baseline="30000" dirty="0">
                <a:solidFill>
                  <a:schemeClr val="accent1">
                    <a:lumMod val="50000"/>
                  </a:schemeClr>
                </a:solidFill>
                <a:hlinkClick r:id="" action="ppaction://noaction"/>
              </a:rPr>
              <a:t>®</a:t>
            </a:r>
            <a:r>
              <a:rPr lang="en-US" altLang="en-US" sz="2133" dirty="0">
                <a:solidFill>
                  <a:schemeClr val="accent1">
                    <a:lumMod val="50000"/>
                  </a:schemeClr>
                </a:solidFill>
                <a:hlinkClick r:id="" action="ppaction://noaction"/>
              </a:rPr>
              <a:t> View </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SAR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FAFSA</a:t>
            </a:r>
            <a:r>
              <a:rPr lang="en-US" altLang="en-US" sz="2133" baseline="30000" dirty="0">
                <a:solidFill>
                  <a:schemeClr val="accent1">
                    <a:lumMod val="50000"/>
                  </a:schemeClr>
                </a:solidFill>
                <a:hlinkClick r:id="" action="ppaction://noaction"/>
              </a:rPr>
              <a:t>®</a:t>
            </a:r>
            <a:r>
              <a:rPr lang="en-US" altLang="en-US" sz="2133" dirty="0">
                <a:solidFill>
                  <a:schemeClr val="accent1">
                    <a:lumMod val="50000"/>
                  </a:schemeClr>
                </a:solidFill>
                <a:hlinkClick r:id="" action="ppaction://noaction"/>
              </a:rPr>
              <a:t> Corrections View </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Auto-Zero EFC (Skipping the Remaining Financial Questions)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Special Circumstances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Special Circumstance–Unsubsidized Loan Only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Homeless Circumstance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Additional Resources View</a:t>
            </a:r>
            <a:endParaRPr lang="en-US" altLang="en-US" sz="2133" dirty="0">
              <a:solidFill>
                <a:schemeClr val="bg1"/>
              </a:solidFill>
            </a:endParaRPr>
          </a:p>
          <a:p>
            <a:endParaRPr lang="en-US" altLang="en-US" sz="4267" dirty="0"/>
          </a:p>
          <a:p>
            <a:endParaRPr lang="en-US" altLang="en-US" sz="4267" dirty="0"/>
          </a:p>
          <a:p>
            <a:endParaRPr lang="en-US" altLang="en-US" sz="4267" dirty="0"/>
          </a:p>
          <a:p>
            <a:endParaRPr lang="en-US" altLang="en-US" sz="4267" dirty="0"/>
          </a:p>
        </p:txBody>
      </p:sp>
      <p:sp>
        <p:nvSpPr>
          <p:cNvPr id="3" name="Slide Number Placeholder 2"/>
          <p:cNvSpPr>
            <a:spLocks noGrp="1"/>
          </p:cNvSpPr>
          <p:nvPr>
            <p:ph type="sldNum" sz="quarter" idx="4"/>
          </p:nvPr>
        </p:nvSpPr>
        <p:spPr/>
        <p:txBody>
          <a:bodyPr/>
          <a:lstStyle/>
          <a:p>
            <a:fld id="{234755BD-B4AC-9044-BCE4-27904766F8BB}" type="slidenum">
              <a:rPr lang="en-US" smtClean="0"/>
              <a:pPr/>
              <a:t>2</a:t>
            </a:fld>
            <a:endParaRPr lang="en-US"/>
          </a:p>
        </p:txBody>
      </p:sp>
    </p:spTree>
    <p:extLst>
      <p:ext uri="{BB962C8B-B14F-4D97-AF65-F5344CB8AC3E}">
        <p14:creationId xmlns:p14="http://schemas.microsoft.com/office/powerpoint/2010/main" val="371967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Selective Service</a:t>
            </a:r>
          </a:p>
        </p:txBody>
      </p:sp>
      <p:pic>
        <p:nvPicPr>
          <p:cNvPr id="5" name="Picture 4" descr="Student Selective Service:&#10;&#10;Note: The response to this question is used to determine if the user needs to register with the Selective Service System (SSS). &#10;">
            <a:extLst>
              <a:ext uri="{FF2B5EF4-FFF2-40B4-BE49-F238E27FC236}">
                <a16:creationId xmlns:a16="http://schemas.microsoft.com/office/drawing/2014/main" id="{1ADDEDAD-E0CA-40A6-9953-F1CDD0674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620" y="1607479"/>
            <a:ext cx="797875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13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Driver’s License</a:t>
            </a:r>
          </a:p>
        </p:txBody>
      </p:sp>
      <p:pic>
        <p:nvPicPr>
          <p:cNvPr id="5" name="Picture 4" descr="Student Driver’s License:&#10;&#10;Screenshot of the “Student Driver’s License” view.&#10;">
            <a:extLst>
              <a:ext uri="{FF2B5EF4-FFF2-40B4-BE49-F238E27FC236}">
                <a16:creationId xmlns:a16="http://schemas.microsoft.com/office/drawing/2014/main" id="{29B401B2-1D2D-4A67-8A21-B0B45FFFE613}"/>
              </a:ext>
            </a:extLst>
          </p:cNvPr>
          <p:cNvPicPr>
            <a:picLocks noChangeAspect="1"/>
          </p:cNvPicPr>
          <p:nvPr/>
        </p:nvPicPr>
        <p:blipFill rotWithShape="1">
          <a:blip r:embed="rId3">
            <a:extLst>
              <a:ext uri="{28A0092B-C50C-407E-A947-70E740481C1C}">
                <a14:useLocalDpi xmlns:a14="http://schemas.microsoft.com/office/drawing/2010/main" val="0"/>
              </a:ext>
            </a:extLst>
          </a:blip>
          <a:srcRect l="1924" r="7243"/>
          <a:stretch/>
        </p:blipFill>
        <p:spPr>
          <a:xfrm>
            <a:off x="1239644" y="1899053"/>
            <a:ext cx="9712712" cy="38404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1832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a:latin typeface="Oswald"/>
              </a:rPr>
              <a:t>Student Foster Care and Parent Education Completion</a:t>
            </a:r>
          </a:p>
        </p:txBody>
      </p:sp>
      <p:pic>
        <p:nvPicPr>
          <p:cNvPr id="5" name="Picture 4" descr="Student Foster Care and Parent Education Completion:&#10;&#10;Screenshot of the “Student Foster Care and Parent Education Completion” view.&#10;">
            <a:extLst>
              <a:ext uri="{FF2B5EF4-FFF2-40B4-BE49-F238E27FC236}">
                <a16:creationId xmlns:a16="http://schemas.microsoft.com/office/drawing/2014/main" id="{37D4B6E8-D6A4-44AB-B8B7-5246A8435D43}"/>
              </a:ext>
            </a:extLst>
          </p:cNvPr>
          <p:cNvPicPr>
            <a:picLocks noChangeAspect="1"/>
          </p:cNvPicPr>
          <p:nvPr/>
        </p:nvPicPr>
        <p:blipFill rotWithShape="1">
          <a:blip r:embed="rId3">
            <a:extLst>
              <a:ext uri="{28A0092B-C50C-407E-A947-70E740481C1C}">
                <a14:useLocalDpi xmlns:a14="http://schemas.microsoft.com/office/drawing/2010/main" val="0"/>
              </a:ext>
            </a:extLst>
          </a:blip>
          <a:srcRect r="4277"/>
          <a:stretch/>
        </p:blipFill>
        <p:spPr>
          <a:xfrm>
            <a:off x="1843199" y="1826942"/>
            <a:ext cx="850560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3861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a:latin typeface="Oswald"/>
              </a:rPr>
              <a:t>Student Eligibility Worksheet</a:t>
            </a:r>
          </a:p>
        </p:txBody>
      </p:sp>
      <p:pic>
        <p:nvPicPr>
          <p:cNvPr id="6" name="Picture 5" descr="Student Eligibility Worksheet:&#10;&#10;Screenshot of the “Student Eligibility Worksheet” view. &#10;">
            <a:extLst>
              <a:ext uri="{FF2B5EF4-FFF2-40B4-BE49-F238E27FC236}">
                <a16:creationId xmlns:a16="http://schemas.microsoft.com/office/drawing/2014/main" id="{791F631C-E107-4C34-9C8F-85ACEF5B1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500" y="2074636"/>
            <a:ext cx="7748999" cy="338273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8168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Search for High School</a:t>
            </a:r>
          </a:p>
        </p:txBody>
      </p:sp>
      <p:pic>
        <p:nvPicPr>
          <p:cNvPr id="5" name="Picture 4" descr="Search for High School:&#10;&#10;Note: This is the first page for the School Selection section.&#10;">
            <a:extLst>
              <a:ext uri="{FF2B5EF4-FFF2-40B4-BE49-F238E27FC236}">
                <a16:creationId xmlns:a16="http://schemas.microsoft.com/office/drawing/2014/main" id="{5AFEA588-546D-4A19-9FB8-E221CCB47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975" y="1331390"/>
            <a:ext cx="6496050" cy="50228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1965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Add Your High School Manually</a:t>
            </a:r>
          </a:p>
        </p:txBody>
      </p:sp>
      <p:pic>
        <p:nvPicPr>
          <p:cNvPr id="6" name="Picture 5" descr="Add Your High School Manually:&#10;&#10;Screenshot of the “Add Your High School Manually” view.&#10;&#10;">
            <a:extLst>
              <a:ext uri="{FF2B5EF4-FFF2-40B4-BE49-F238E27FC236}">
                <a16:creationId xmlns:a16="http://schemas.microsoft.com/office/drawing/2014/main" id="{49F547AC-C124-41D3-9830-DDB39BC50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214" y="1723057"/>
            <a:ext cx="70815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5651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High School Search Results</a:t>
            </a:r>
          </a:p>
        </p:txBody>
      </p:sp>
      <p:pic>
        <p:nvPicPr>
          <p:cNvPr id="6" name="Picture 5" descr="High School Search Results:&#10;&#10;Screenshot of the “High School Search Results” view.&#10;">
            <a:extLst>
              <a:ext uri="{FF2B5EF4-FFF2-40B4-BE49-F238E27FC236}">
                <a16:creationId xmlns:a16="http://schemas.microsoft.com/office/drawing/2014/main" id="{A3E0E101-06EB-4E84-82E3-363C1D8AC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278" y="1532194"/>
            <a:ext cx="3643444" cy="482204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1998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Confirm Your High School</a:t>
            </a:r>
          </a:p>
        </p:txBody>
      </p:sp>
      <p:pic>
        <p:nvPicPr>
          <p:cNvPr id="5" name="Picture 4" descr="Confirm Your High School:&#10;&#10;Screenshot of the “Confirm Your High School” view&#10;">
            <a:extLst>
              <a:ext uri="{FF2B5EF4-FFF2-40B4-BE49-F238E27FC236}">
                <a16:creationId xmlns:a16="http://schemas.microsoft.com/office/drawing/2014/main" id="{BF245090-9D23-4F4F-B541-4AEDFFCDF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959" y="1711648"/>
            <a:ext cx="613608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9288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College Search</a:t>
            </a:r>
          </a:p>
        </p:txBody>
      </p:sp>
      <p:pic>
        <p:nvPicPr>
          <p:cNvPr id="5" name="Picture 4" descr="College Search:&#10;&#10;Screenshot of the “College Search” view.&#10;&#10;&#10;">
            <a:extLst>
              <a:ext uri="{FF2B5EF4-FFF2-40B4-BE49-F238E27FC236}">
                <a16:creationId xmlns:a16="http://schemas.microsoft.com/office/drawing/2014/main" id="{E3AD72B7-1219-4953-931B-8F71F5AA6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711" y="1313996"/>
            <a:ext cx="4952578"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2714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Search by Federal School Code</a:t>
            </a:r>
          </a:p>
        </p:txBody>
      </p:sp>
      <p:pic>
        <p:nvPicPr>
          <p:cNvPr id="5" name="Picture 4" descr="Search by Federal School Code:&#10;&#10;Screenshot of the “Search by Federal School Code” view.&#10;&#10;">
            <a:extLst>
              <a:ext uri="{FF2B5EF4-FFF2-40B4-BE49-F238E27FC236}">
                <a16:creationId xmlns:a16="http://schemas.microsoft.com/office/drawing/2014/main" id="{19B7D0F3-2D9E-492A-8D33-8078960F2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283" y="1669015"/>
            <a:ext cx="5395433"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784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752" y="378081"/>
            <a:ext cx="8874760" cy="798177"/>
          </a:xfrm>
        </p:spPr>
        <p:txBody>
          <a:bodyPr/>
          <a:lstStyle/>
          <a:p>
            <a:r>
              <a:rPr lang="en-US" dirty="0">
                <a:solidFill>
                  <a:schemeClr val="accent1">
                    <a:lumMod val="50000"/>
                  </a:schemeClr>
                </a:solidFill>
              </a:rPr>
              <a:t>Overview</a:t>
            </a:r>
          </a:p>
        </p:txBody>
      </p:sp>
      <p:sp>
        <p:nvSpPr>
          <p:cNvPr id="7" name="Content Placeholder 2"/>
          <p:cNvSpPr txBox="1">
            <a:spLocks/>
          </p:cNvSpPr>
          <p:nvPr/>
        </p:nvSpPr>
        <p:spPr>
          <a:xfrm>
            <a:off x="774358" y="1506456"/>
            <a:ext cx="10774176" cy="4677033"/>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400">
                <a:solidFill>
                  <a:schemeClr val="accent1">
                    <a:lumMod val="50000"/>
                  </a:schemeClr>
                </a:solidFill>
                <a:latin typeface="Oswald" panose="00000500000000000000"/>
              </a:rPr>
              <a:t>The 2022–23 </a:t>
            </a:r>
            <a:r>
              <a:rPr lang="en-US" altLang="en-US" sz="2400" i="1">
                <a:solidFill>
                  <a:schemeClr val="accent1">
                    <a:lumMod val="50000"/>
                  </a:schemeClr>
                </a:solidFill>
                <a:latin typeface="Oswald" panose="00000500000000000000"/>
              </a:rPr>
              <a:t>Free Application for Federal Student Aid</a:t>
            </a:r>
            <a:r>
              <a:rPr lang="en-US" altLang="en-US" sz="2400">
                <a:solidFill>
                  <a:schemeClr val="accent1">
                    <a:lumMod val="50000"/>
                  </a:schemeClr>
                </a:solidFill>
                <a:latin typeface="Oswald" panose="00000500000000000000"/>
              </a:rPr>
              <a:t> (FAFSA</a:t>
            </a:r>
            <a:r>
              <a:rPr lang="en-US" altLang="en-US" sz="2400" baseline="30000">
                <a:solidFill>
                  <a:schemeClr val="accent1">
                    <a:lumMod val="50000"/>
                  </a:schemeClr>
                </a:solidFill>
                <a:latin typeface="Oswald" panose="00000500000000000000"/>
              </a:rPr>
              <a:t>®)</a:t>
            </a:r>
            <a:r>
              <a:rPr lang="en-US" altLang="en-US" sz="2400">
                <a:solidFill>
                  <a:schemeClr val="accent1">
                    <a:lumMod val="50000"/>
                  </a:schemeClr>
                </a:solidFill>
                <a:latin typeface="Oswald" panose="00000500000000000000"/>
              </a:rPr>
              <a:t> form preview presentation provides screenshots that financial aid professionals, mentors, and counselors can use as a guide for the 2022</a:t>
            </a:r>
            <a:r>
              <a:rPr lang="en-US" sz="2400">
                <a:solidFill>
                  <a:schemeClr val="accent1">
                    <a:lumMod val="50000"/>
                  </a:schemeClr>
                </a:solidFill>
                <a:ea typeface="+mn-lt"/>
                <a:cs typeface="+mn-lt"/>
              </a:rPr>
              <a:t>–</a:t>
            </a:r>
            <a:r>
              <a:rPr lang="en-US" altLang="en-US" sz="2400">
                <a:solidFill>
                  <a:schemeClr val="accent1">
                    <a:lumMod val="50000"/>
                  </a:schemeClr>
                </a:solidFill>
                <a:latin typeface="Oswald" panose="00000500000000000000"/>
              </a:rPr>
              <a:t>23 web application. The screenshots and information provided can be used to create/modify presentations for professional trainings and high school nights.</a:t>
            </a:r>
          </a:p>
          <a:p>
            <a:r>
              <a:rPr lang="en-US" altLang="en-US" sz="2400">
                <a:solidFill>
                  <a:schemeClr val="accent1">
                    <a:lumMod val="50000"/>
                  </a:schemeClr>
                </a:solidFill>
                <a:latin typeface="Oswald" panose="00000500000000000000"/>
              </a:rPr>
              <a:t>The screenshots are intended to show the majority of the questions displayed on the FAFSA form; however, most applicants and/or parents are unlikely to need to answer all the questions when completing the form.</a:t>
            </a:r>
          </a:p>
          <a:p>
            <a:r>
              <a:rPr lang="en-US" altLang="en-US" sz="2400">
                <a:solidFill>
                  <a:schemeClr val="accent1">
                    <a:lumMod val="50000"/>
                  </a:schemeClr>
                </a:solidFill>
                <a:latin typeface="Oswald" panose="00000500000000000000"/>
              </a:rPr>
              <a:t>The screenshots used in this presentation show examples of what the FAFSA</a:t>
            </a:r>
            <a:r>
              <a:rPr lang="en-US" altLang="en-US" sz="2400" baseline="30000">
                <a:solidFill>
                  <a:schemeClr val="accent1">
                    <a:lumMod val="50000"/>
                  </a:schemeClr>
                </a:solidFill>
                <a:latin typeface="Oswald" panose="00000500000000000000"/>
              </a:rPr>
              <a:t>® </a:t>
            </a:r>
            <a:r>
              <a:rPr lang="en-US" altLang="en-US" sz="2400">
                <a:solidFill>
                  <a:schemeClr val="accent1">
                    <a:lumMod val="50000"/>
                  </a:schemeClr>
                </a:solidFill>
                <a:latin typeface="Oswald" panose="00000500000000000000"/>
              </a:rPr>
              <a:t>form will look like.</a:t>
            </a:r>
          </a:p>
          <a:p>
            <a:r>
              <a:rPr lang="en-US" altLang="en-US" sz="2400">
                <a:solidFill>
                  <a:schemeClr val="accent1">
                    <a:lumMod val="50000"/>
                  </a:schemeClr>
                </a:solidFill>
                <a:latin typeface="Oswald" panose="00000500000000000000"/>
              </a:rPr>
              <a:t>The 2022</a:t>
            </a:r>
            <a:r>
              <a:rPr lang="en-US" sz="2400">
                <a:solidFill>
                  <a:schemeClr val="accent1">
                    <a:lumMod val="50000"/>
                  </a:schemeClr>
                </a:solidFill>
                <a:latin typeface="Arial"/>
                <a:cs typeface="Arial"/>
              </a:rPr>
              <a:t>–</a:t>
            </a:r>
            <a:r>
              <a:rPr lang="en-US" altLang="en-US" sz="2400">
                <a:solidFill>
                  <a:schemeClr val="accent1">
                    <a:lumMod val="50000"/>
                  </a:schemeClr>
                </a:solidFill>
                <a:latin typeface="Oswald" panose="00000500000000000000"/>
              </a:rPr>
              <a:t>23 version of the FAFSA</a:t>
            </a:r>
            <a:r>
              <a:rPr lang="en-US" altLang="en-US" sz="2400" baseline="30000">
                <a:solidFill>
                  <a:schemeClr val="accent1">
                    <a:lumMod val="50000"/>
                  </a:schemeClr>
                </a:solidFill>
                <a:latin typeface="Oswald" panose="00000500000000000000"/>
              </a:rPr>
              <a:t>® </a:t>
            </a:r>
            <a:r>
              <a:rPr lang="en-US" altLang="en-US" sz="2400">
                <a:solidFill>
                  <a:schemeClr val="accent1">
                    <a:lumMod val="50000"/>
                  </a:schemeClr>
                </a:solidFill>
                <a:latin typeface="Oswald" panose="00000500000000000000"/>
              </a:rPr>
              <a:t>form will be available for applicants to use on Oct. 1, 2021.</a:t>
            </a:r>
          </a:p>
          <a:p>
            <a:r>
              <a:rPr lang="en-US" altLang="en-US" sz="2400">
                <a:solidFill>
                  <a:schemeClr val="accent1">
                    <a:lumMod val="50000"/>
                  </a:schemeClr>
                </a:solidFill>
                <a:latin typeface="Oswald" panose="00000500000000000000"/>
              </a:rPr>
              <a:t>The 2022</a:t>
            </a:r>
            <a:r>
              <a:rPr lang="en-US" sz="2400">
                <a:solidFill>
                  <a:schemeClr val="accent1">
                    <a:lumMod val="50000"/>
                  </a:schemeClr>
                </a:solidFill>
                <a:latin typeface="Arial"/>
                <a:cs typeface="Arial"/>
              </a:rPr>
              <a:t>–</a:t>
            </a:r>
            <a:r>
              <a:rPr lang="en-US" altLang="en-US" sz="2400">
                <a:solidFill>
                  <a:schemeClr val="accent1">
                    <a:lumMod val="50000"/>
                  </a:schemeClr>
                </a:solidFill>
                <a:latin typeface="Oswald" panose="00000500000000000000"/>
              </a:rPr>
              <a:t>23 web demonstration site will be available on Sept. 27, 2021.</a:t>
            </a:r>
          </a:p>
          <a:p>
            <a:pPr marL="0" indent="0">
              <a:buNone/>
            </a:pPr>
            <a:endParaRPr lang="en-US" altLang="en-US" sz="2400">
              <a:latin typeface="Oswald" panose="00000500000000000000"/>
            </a:endParaRPr>
          </a:p>
          <a:p>
            <a:endParaRPr lang="en-US" altLang="en-US" sz="2400">
              <a:latin typeface="Oswald" panose="00000500000000000000"/>
            </a:endParaRPr>
          </a:p>
          <a:p>
            <a:endParaRPr lang="en-US" altLang="en-US" sz="2400">
              <a:latin typeface="Oswald" panose="00000500000000000000"/>
            </a:endParaRPr>
          </a:p>
          <a:p>
            <a:endParaRPr lang="en-US" altLang="en-US" sz="2400">
              <a:latin typeface="Oswald" panose="00000500000000000000"/>
            </a:endParaRPr>
          </a:p>
        </p:txBody>
      </p:sp>
      <p:sp>
        <p:nvSpPr>
          <p:cNvPr id="3" name="Slide Number Placeholder 2"/>
          <p:cNvSpPr>
            <a:spLocks noGrp="1"/>
          </p:cNvSpPr>
          <p:nvPr>
            <p:ph type="sldNum" sz="quarter" idx="4"/>
          </p:nvPr>
        </p:nvSpPr>
        <p:spPr/>
        <p:txBody>
          <a:bodyPr/>
          <a:lstStyle/>
          <a:p>
            <a:fld id="{234755BD-B4AC-9044-BCE4-27904766F8BB}" type="slidenum">
              <a:rPr lang="en-US" smtClean="0"/>
              <a:pPr/>
              <a:t>3</a:t>
            </a:fld>
            <a:endParaRPr lang="en-US"/>
          </a:p>
        </p:txBody>
      </p:sp>
    </p:spTree>
    <p:extLst>
      <p:ext uri="{BB962C8B-B14F-4D97-AF65-F5344CB8AC3E}">
        <p14:creationId xmlns:p14="http://schemas.microsoft.com/office/powerpoint/2010/main" val="3166925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College Search Results</a:t>
            </a:r>
          </a:p>
        </p:txBody>
      </p:sp>
      <p:pic>
        <p:nvPicPr>
          <p:cNvPr id="5" name="Picture 4" descr="College Search Results:&#10;&#10;Screenshot of the “College Search Results” view.&#10;">
            <a:extLst>
              <a:ext uri="{FF2B5EF4-FFF2-40B4-BE49-F238E27FC236}">
                <a16:creationId xmlns:a16="http://schemas.microsoft.com/office/drawing/2014/main" id="{ACF7E354-FE9F-467E-BF80-6174DB47F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400" y="1204974"/>
            <a:ext cx="3967200" cy="53035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2482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Selected Colleges and Housing Info</a:t>
            </a:r>
          </a:p>
        </p:txBody>
      </p:sp>
      <p:pic>
        <p:nvPicPr>
          <p:cNvPr id="5" name="Picture 4" descr="Selected Colleges and Housing Info:&#10;&#10;Screenshot of the “Selected Colleges and Housing Info” view.&#10;&#10;Note: Users can reorder schools on this page which will not affect federal aid, but can affect state/school aid.&#10;&#10;">
            <a:extLst>
              <a:ext uri="{FF2B5EF4-FFF2-40B4-BE49-F238E27FC236}">
                <a16:creationId xmlns:a16="http://schemas.microsoft.com/office/drawing/2014/main" id="{A2DD9E23-0BC1-4525-A578-B36138835256}"/>
              </a:ext>
            </a:extLst>
          </p:cNvPr>
          <p:cNvPicPr>
            <a:picLocks noChangeAspect="1"/>
          </p:cNvPicPr>
          <p:nvPr/>
        </p:nvPicPr>
        <p:blipFill rotWithShape="1">
          <a:blip r:embed="rId3">
            <a:extLst>
              <a:ext uri="{28A0092B-C50C-407E-A947-70E740481C1C}">
                <a14:useLocalDpi xmlns:a14="http://schemas.microsoft.com/office/drawing/2010/main" val="0"/>
              </a:ext>
            </a:extLst>
          </a:blip>
          <a:srcRect r="6110"/>
          <a:stretch/>
        </p:blipFill>
        <p:spPr>
          <a:xfrm>
            <a:off x="3126921" y="1558471"/>
            <a:ext cx="5938157" cy="4241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93093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Marital Status</a:t>
            </a:r>
          </a:p>
        </p:txBody>
      </p:sp>
      <p:pic>
        <p:nvPicPr>
          <p:cNvPr id="5" name="Picture 4" descr="Student Marital Status:&#10;&#10;Screenshot of the “Student Marital Status” view.&#10;&#10;Note: This is the first page of the Dependency Status section.&#10;">
            <a:extLst>
              <a:ext uri="{FF2B5EF4-FFF2-40B4-BE49-F238E27FC236}">
                <a16:creationId xmlns:a16="http://schemas.microsoft.com/office/drawing/2014/main" id="{FD726D86-FC31-498D-99C5-37295F783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796" y="2007961"/>
            <a:ext cx="7404408" cy="36576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0275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Does the Student Have Dependents?</a:t>
            </a:r>
          </a:p>
        </p:txBody>
      </p:sp>
      <p:pic>
        <p:nvPicPr>
          <p:cNvPr id="6" name="Picture 5" descr="Does the Student Have Dependents?:&#10;&#10;Screenshot of the “Does Student Have Dependents?” view.&#10;&#10;">
            <a:extLst>
              <a:ext uri="{FF2B5EF4-FFF2-40B4-BE49-F238E27FC236}">
                <a16:creationId xmlns:a16="http://schemas.microsoft.com/office/drawing/2014/main" id="{85D6E4E8-BA2F-4E0E-B7E6-03A01847462D}"/>
              </a:ext>
            </a:extLst>
          </p:cNvPr>
          <p:cNvPicPr>
            <a:picLocks noChangeAspect="1"/>
          </p:cNvPicPr>
          <p:nvPr/>
        </p:nvPicPr>
        <p:blipFill>
          <a:blip r:embed="rId3"/>
          <a:stretch>
            <a:fillRect/>
          </a:stretch>
        </p:blipFill>
        <p:spPr>
          <a:xfrm>
            <a:off x="2400080" y="1637846"/>
            <a:ext cx="7391839" cy="44805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390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9481109" cy="798177"/>
          </a:xfrm>
        </p:spPr>
        <p:txBody>
          <a:bodyPr/>
          <a:lstStyle/>
          <a:p>
            <a:r>
              <a:rPr lang="en-US" cap="none">
                <a:latin typeface="Oswald"/>
              </a:rPr>
              <a:t>Student Additional Dependency Questions</a:t>
            </a:r>
          </a:p>
        </p:txBody>
      </p:sp>
      <p:pic>
        <p:nvPicPr>
          <p:cNvPr id="5" name="Picture 4" descr="Student Additional Dependency Questions:&#10;&#10;Screenshot of the “Student Additional Dependency Questions” view.&#10;">
            <a:extLst>
              <a:ext uri="{FF2B5EF4-FFF2-40B4-BE49-F238E27FC236}">
                <a16:creationId xmlns:a16="http://schemas.microsoft.com/office/drawing/2014/main" id="{9CDCD4BF-BCEA-43FF-A28D-A27EF011F6F7}"/>
              </a:ext>
            </a:extLst>
          </p:cNvPr>
          <p:cNvPicPr>
            <a:picLocks noChangeAspect="1"/>
          </p:cNvPicPr>
          <p:nvPr/>
        </p:nvPicPr>
        <p:blipFill rotWithShape="1">
          <a:blip r:embed="rId3">
            <a:extLst>
              <a:ext uri="{28A0092B-C50C-407E-A947-70E740481C1C}">
                <a14:useLocalDpi xmlns:a14="http://schemas.microsoft.com/office/drawing/2010/main" val="0"/>
              </a:ext>
            </a:extLst>
          </a:blip>
          <a:srcRect r="5788"/>
          <a:stretch/>
        </p:blipFill>
        <p:spPr>
          <a:xfrm>
            <a:off x="3161619" y="1450898"/>
            <a:ext cx="5504861" cy="454310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4310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Homelessness Filter Questions</a:t>
            </a:r>
          </a:p>
        </p:txBody>
      </p:sp>
      <p:pic>
        <p:nvPicPr>
          <p:cNvPr id="5" name="Picture 4" descr="Student Homelessness Filter Questions:&#10;&#10;Screenshot of the “Student Homelessness Filter Question” view.&#10;">
            <a:extLst>
              <a:ext uri="{FF2B5EF4-FFF2-40B4-BE49-F238E27FC236}">
                <a16:creationId xmlns:a16="http://schemas.microsoft.com/office/drawing/2014/main" id="{F32B0414-E2E9-4955-B3C6-79EAD9221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329" y="2218417"/>
            <a:ext cx="8003341" cy="32918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3720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Dependent Student Status</a:t>
            </a:r>
          </a:p>
        </p:txBody>
      </p:sp>
      <p:pic>
        <p:nvPicPr>
          <p:cNvPr id="5" name="Picture 4" descr="Dependent Student Status:&#10;&#10;This page only displays if it has been determined that the user is considered to be dependent.&#10;">
            <a:extLst>
              <a:ext uri="{FF2B5EF4-FFF2-40B4-BE49-F238E27FC236}">
                <a16:creationId xmlns:a16="http://schemas.microsoft.com/office/drawing/2014/main" id="{EDCE75DB-1ADA-4D15-894F-8DC6A0004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123" y="1800225"/>
            <a:ext cx="826775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2879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Whose Information Should I Provide?</a:t>
            </a:r>
          </a:p>
        </p:txBody>
      </p:sp>
      <p:pic>
        <p:nvPicPr>
          <p:cNvPr id="5" name="Picture 4" descr="Whose Information Should I Provide?:&#10;&#10;Screenshot of the &quot;Whose Information Should I Provide?&quot; view&#10;">
            <a:extLst>
              <a:ext uri="{FF2B5EF4-FFF2-40B4-BE49-F238E27FC236}">
                <a16:creationId xmlns:a16="http://schemas.microsoft.com/office/drawing/2014/main" id="{67C31D9A-ED8F-45EB-ABE9-B2A516E32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736" y="1541690"/>
            <a:ext cx="5774528"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1344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Marital Status</a:t>
            </a:r>
          </a:p>
        </p:txBody>
      </p:sp>
      <p:pic>
        <p:nvPicPr>
          <p:cNvPr id="5" name="Picture 4" descr="Parent Marital Status:&#10;&#10;Screenshot of the “Parent Marital Status” view.&#10;">
            <a:extLst>
              <a:ext uri="{FF2B5EF4-FFF2-40B4-BE49-F238E27FC236}">
                <a16:creationId xmlns:a16="http://schemas.microsoft.com/office/drawing/2014/main" id="{E96CA127-52DB-411D-BCF3-024BDB5E5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641" y="1863725"/>
            <a:ext cx="7244717" cy="38404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5955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First Parent</a:t>
            </a:r>
          </a:p>
        </p:txBody>
      </p:sp>
      <p:pic>
        <p:nvPicPr>
          <p:cNvPr id="5" name="Picture 4" descr="Personal Information for Parent:&#10;&#10;Screenshot of the “Personal Information for Parent” view.&#10;">
            <a:extLst>
              <a:ext uri="{FF2B5EF4-FFF2-40B4-BE49-F238E27FC236}">
                <a16:creationId xmlns:a16="http://schemas.microsoft.com/office/drawing/2014/main" id="{7E3F1557-B427-4D0F-B965-903FDE48B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030" y="1644649"/>
            <a:ext cx="618994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052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847" y="342804"/>
            <a:ext cx="8874760" cy="798177"/>
          </a:xfrm>
        </p:spPr>
        <p:txBody>
          <a:bodyPr/>
          <a:lstStyle/>
          <a:p>
            <a:r>
              <a:rPr lang="en-US" dirty="0">
                <a:solidFill>
                  <a:schemeClr val="accent1">
                    <a:lumMod val="50000"/>
                  </a:schemeClr>
                </a:solidFill>
              </a:rPr>
              <a:t>Overview (continued, part 2)</a:t>
            </a:r>
          </a:p>
        </p:txBody>
      </p:sp>
      <p:sp>
        <p:nvSpPr>
          <p:cNvPr id="7" name="Content Placeholder 2"/>
          <p:cNvSpPr txBox="1">
            <a:spLocks/>
          </p:cNvSpPr>
          <p:nvPr/>
        </p:nvSpPr>
        <p:spPr>
          <a:xfrm>
            <a:off x="833847" y="1484738"/>
            <a:ext cx="11272955" cy="5181600"/>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a:solidFill>
                  <a:schemeClr val="accent1">
                    <a:lumMod val="50000"/>
                  </a:schemeClr>
                </a:solidFill>
                <a:latin typeface="Oswald" panose="00000500000000000000"/>
              </a:rPr>
              <a:t>The following are key features of the </a:t>
            </a:r>
            <a:r>
              <a:rPr lang="en-US" altLang="en-US" sz="2400">
                <a:solidFill>
                  <a:schemeClr val="accent1">
                    <a:lumMod val="50000"/>
                  </a:schemeClr>
                </a:solidFill>
                <a:latin typeface="Oswald" panose="00000500000000000000"/>
              </a:rPr>
              <a:t>FAFSA</a:t>
            </a:r>
            <a:r>
              <a:rPr lang="en-US" altLang="en-US" sz="2400" baseline="30000">
                <a:solidFill>
                  <a:schemeClr val="accent1">
                    <a:lumMod val="50000"/>
                  </a:schemeClr>
                </a:solidFill>
                <a:latin typeface="Oswald" panose="00000500000000000000"/>
              </a:rPr>
              <a:t>® </a:t>
            </a:r>
            <a:r>
              <a:rPr lang="en-US" sz="2400">
                <a:solidFill>
                  <a:schemeClr val="accent1">
                    <a:lumMod val="50000"/>
                  </a:schemeClr>
                </a:solidFill>
                <a:latin typeface="Oswald" panose="00000500000000000000"/>
              </a:rPr>
              <a:t>form on StudentAid.gov:</a:t>
            </a:r>
          </a:p>
          <a:p>
            <a:r>
              <a:rPr lang="en-US" sz="2000">
                <a:solidFill>
                  <a:schemeClr val="accent1">
                    <a:lumMod val="50000"/>
                  </a:schemeClr>
                </a:solidFill>
                <a:latin typeface="Oswald" panose="00000500000000000000"/>
              </a:rPr>
              <a:t>Students and parents may begin, complete, and submit a new or renewal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 for the 2022–23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 processing cycle.</a:t>
            </a:r>
          </a:p>
          <a:p>
            <a:r>
              <a:rPr lang="en-US" sz="2000">
                <a:solidFill>
                  <a:schemeClr val="accent1">
                    <a:lumMod val="50000"/>
                  </a:schemeClr>
                </a:solidFill>
                <a:latin typeface="Oswald" panose="00000500000000000000"/>
              </a:rPr>
              <a:t>Students and parents who are eligible may use the IRS Data Retrieval Tool (IRS DRT) to electronically transfer federal tax return information into a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a:t>
            </a:r>
          </a:p>
          <a:p>
            <a:r>
              <a:rPr lang="en-US" sz="2000">
                <a:solidFill>
                  <a:schemeClr val="accent1">
                    <a:lumMod val="50000"/>
                  </a:schemeClr>
                </a:solidFill>
                <a:latin typeface="Oswald" panose="00000500000000000000"/>
              </a:rPr>
              <a:t>Students and parents may be eligible to transfer their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information into a state aid application. Participating states include Iowa, Minnesota, Mississippi, New Jersey, New York, Pennsylvania, and Vermont. </a:t>
            </a:r>
          </a:p>
          <a:p>
            <a:r>
              <a:rPr lang="en-US" sz="2000">
                <a:solidFill>
                  <a:schemeClr val="accent1">
                    <a:lumMod val="50000"/>
                  </a:schemeClr>
                </a:solidFill>
                <a:latin typeface="Oswald" panose="00000500000000000000"/>
              </a:rPr>
              <a:t>Parents that have multiple students who need to file an application may be eligible to transfer their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information into a new application from the original student’s confirmation page.  </a:t>
            </a:r>
          </a:p>
          <a:p>
            <a:r>
              <a:rPr lang="en-US" sz="2000">
                <a:solidFill>
                  <a:schemeClr val="accent1">
                    <a:lumMod val="50000"/>
                  </a:schemeClr>
                </a:solidFill>
                <a:latin typeface="Oswald" panose="00000500000000000000"/>
              </a:rPr>
              <a:t>Students will be able to view additional information about the schools they selected on their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 for easy comparison of schools.</a:t>
            </a:r>
          </a:p>
          <a:p>
            <a:r>
              <a:rPr lang="en-US" sz="2000">
                <a:solidFill>
                  <a:schemeClr val="accent1">
                    <a:lumMod val="50000"/>
                  </a:schemeClr>
                </a:solidFill>
                <a:latin typeface="Oswald" panose="00000500000000000000"/>
              </a:rPr>
              <a:t>Students and parents can correct or update an application once it is been processed.  </a:t>
            </a:r>
          </a:p>
          <a:p>
            <a:r>
              <a:rPr lang="en-US" altLang="en-US" sz="2000">
                <a:solidFill>
                  <a:schemeClr val="accent1">
                    <a:lumMod val="50000"/>
                  </a:schemeClr>
                </a:solidFill>
                <a:latin typeface="Oswald" panose="00000500000000000000"/>
              </a:rPr>
              <a:t>Students and parents can save an application and resume where they left off on the </a:t>
            </a:r>
            <a:r>
              <a:rPr lang="en-US" altLang="en-US" sz="2000" err="1">
                <a:solidFill>
                  <a:schemeClr val="accent1">
                    <a:lumMod val="50000"/>
                  </a:schemeClr>
                </a:solidFill>
                <a:latin typeface="Oswald" panose="00000500000000000000"/>
              </a:rPr>
              <a:t>myStudentAid</a:t>
            </a:r>
            <a:r>
              <a:rPr lang="en-US" altLang="en-US" sz="2000">
                <a:solidFill>
                  <a:schemeClr val="accent1">
                    <a:lumMod val="50000"/>
                  </a:schemeClr>
                </a:solidFill>
                <a:latin typeface="Oswald" panose="00000500000000000000"/>
              </a:rPr>
              <a:t> mobile app and vice versa.  </a:t>
            </a:r>
          </a:p>
          <a:p>
            <a:endParaRPr lang="en-US" altLang="en-US" sz="4000"/>
          </a:p>
          <a:p>
            <a:endParaRPr lang="en-US" altLang="en-US" sz="4000"/>
          </a:p>
        </p:txBody>
      </p:sp>
      <p:sp>
        <p:nvSpPr>
          <p:cNvPr id="3" name="Slide Number Placeholder 2"/>
          <p:cNvSpPr>
            <a:spLocks noGrp="1"/>
          </p:cNvSpPr>
          <p:nvPr>
            <p:ph type="sldNum" sz="quarter" idx="4"/>
          </p:nvPr>
        </p:nvSpPr>
        <p:spPr/>
        <p:txBody>
          <a:bodyPr/>
          <a:lstStyle/>
          <a:p>
            <a:fld id="{234755BD-B4AC-9044-BCE4-27904766F8BB}" type="slidenum">
              <a:rPr lang="en-US" smtClean="0"/>
              <a:pPr/>
              <a:t>4</a:t>
            </a:fld>
            <a:endParaRPr lang="en-US"/>
          </a:p>
        </p:txBody>
      </p:sp>
    </p:spTree>
    <p:extLst>
      <p:ext uri="{BB962C8B-B14F-4D97-AF65-F5344CB8AC3E}">
        <p14:creationId xmlns:p14="http://schemas.microsoft.com/office/powerpoint/2010/main" val="1590406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Other Parent</a:t>
            </a:r>
          </a:p>
        </p:txBody>
      </p:sp>
      <p:pic>
        <p:nvPicPr>
          <p:cNvPr id="6" name="Picture 5" descr="Personal Information for Other Parent:&#10;&#10;Screenshot of the “Personal Information for Other Parent” view.&#10;">
            <a:extLst>
              <a:ext uri="{FF2B5EF4-FFF2-40B4-BE49-F238E27FC236}">
                <a16:creationId xmlns:a16="http://schemas.microsoft.com/office/drawing/2014/main" id="{074DA2DA-31AE-460B-A78C-03344ACAE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166" y="1761172"/>
            <a:ext cx="6747668"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1228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State of Legal Residence</a:t>
            </a:r>
          </a:p>
        </p:txBody>
      </p:sp>
      <p:pic>
        <p:nvPicPr>
          <p:cNvPr id="5" name="Picture 4" descr="Parent State of Legal Residence:&#10;&#10;Screenshot of the “Parent State of Legal Residence” view.">
            <a:extLst>
              <a:ext uri="{FF2B5EF4-FFF2-40B4-BE49-F238E27FC236}">
                <a16:creationId xmlns:a16="http://schemas.microsoft.com/office/drawing/2014/main" id="{B9F34EC3-39FA-435E-B1DF-64A6DEA25608}"/>
              </a:ext>
            </a:extLst>
          </p:cNvPr>
          <p:cNvPicPr>
            <a:picLocks noChangeAspect="1"/>
          </p:cNvPicPr>
          <p:nvPr/>
        </p:nvPicPr>
        <p:blipFill rotWithShape="1">
          <a:blip r:embed="rId3">
            <a:extLst>
              <a:ext uri="{28A0092B-C50C-407E-A947-70E740481C1C}">
                <a14:useLocalDpi xmlns:a14="http://schemas.microsoft.com/office/drawing/2010/main" val="0"/>
              </a:ext>
            </a:extLst>
          </a:blip>
          <a:srcRect r="3484"/>
          <a:stretch/>
        </p:blipFill>
        <p:spPr>
          <a:xfrm>
            <a:off x="1601250" y="1990272"/>
            <a:ext cx="8989500" cy="33832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48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9155989" cy="798177"/>
          </a:xfrm>
        </p:spPr>
        <p:txBody>
          <a:bodyPr/>
          <a:lstStyle/>
          <a:p>
            <a:r>
              <a:rPr lang="en-US" cap="none" dirty="0">
                <a:latin typeface="Oswald"/>
              </a:rPr>
              <a:t>Enter Information for Your Parent’s Dependents </a:t>
            </a:r>
            <a:r>
              <a:rPr lang="en-US" cap="none" dirty="0">
                <a:solidFill>
                  <a:schemeClr val="bg1"/>
                </a:solidFill>
                <a:latin typeface="Oswald"/>
              </a:rPr>
              <a:t>(2 of 2)</a:t>
            </a:r>
          </a:p>
        </p:txBody>
      </p:sp>
      <p:pic>
        <p:nvPicPr>
          <p:cNvPr id="6" name="Picture 5" descr="Enter Information for Your Parent’s Dependents:&#10;&#10;Screenshot of the “Enter Information for Your Parent’s Dependents” view. ">
            <a:extLst>
              <a:ext uri="{FF2B5EF4-FFF2-40B4-BE49-F238E27FC236}">
                <a16:creationId xmlns:a16="http://schemas.microsoft.com/office/drawing/2014/main" id="{DB885591-DAC9-4D2D-A01D-82367E98F469}"/>
              </a:ext>
            </a:extLst>
          </p:cNvPr>
          <p:cNvPicPr>
            <a:picLocks noChangeAspect="1"/>
          </p:cNvPicPr>
          <p:nvPr/>
        </p:nvPicPr>
        <p:blipFill>
          <a:blip r:embed="rId3"/>
          <a:stretch>
            <a:fillRect/>
          </a:stretch>
        </p:blipFill>
        <p:spPr>
          <a:xfrm>
            <a:off x="3025578" y="1479294"/>
            <a:ext cx="6140843" cy="50292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7277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Enter Information for Your Parent’s Dependents</a:t>
            </a:r>
          </a:p>
        </p:txBody>
      </p:sp>
      <p:pic>
        <p:nvPicPr>
          <p:cNvPr id="5" name="Picture 4" descr="Enter Information for Your Parent’s Dependents:&#10;&#10;Screenshot of the “Enter Information for Your Parent’s Dependents” view.&#10;&#10;Note: In this view, the parent has additional dependents.&#10;">
            <a:extLst>
              <a:ext uri="{FF2B5EF4-FFF2-40B4-BE49-F238E27FC236}">
                <a16:creationId xmlns:a16="http://schemas.microsoft.com/office/drawing/2014/main" id="{FA87C2D4-D489-4CDC-9E7F-9772B4FD1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647" y="1679575"/>
            <a:ext cx="6070705"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7814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Household Information</a:t>
            </a:r>
          </a:p>
        </p:txBody>
      </p:sp>
      <p:pic>
        <p:nvPicPr>
          <p:cNvPr id="15" name="Picture 14" descr="Parent Household Information;&#10;&#10;Screenshot of the “Parent Household Information” view.&#10;">
            <a:extLst>
              <a:ext uri="{FF2B5EF4-FFF2-40B4-BE49-F238E27FC236}">
                <a16:creationId xmlns:a16="http://schemas.microsoft.com/office/drawing/2014/main" id="{89CD98C1-C439-4488-AC70-3FE5B37587ED}"/>
              </a:ext>
            </a:extLst>
          </p:cNvPr>
          <p:cNvPicPr>
            <a:picLocks noChangeAspect="1"/>
          </p:cNvPicPr>
          <p:nvPr/>
        </p:nvPicPr>
        <p:blipFill>
          <a:blip r:embed="rId3"/>
          <a:stretch>
            <a:fillRect/>
          </a:stretch>
        </p:blipFill>
        <p:spPr>
          <a:xfrm>
            <a:off x="2794730" y="1973349"/>
            <a:ext cx="6602540" cy="3785944"/>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5055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Tax Filing Status</a:t>
            </a:r>
          </a:p>
        </p:txBody>
      </p:sp>
      <p:pic>
        <p:nvPicPr>
          <p:cNvPr id="7" name="Picture 6" descr="Parent Tax Filing Status:&#10;&#10;This view is displayed when the parent chooses not to use the IRS Data Retrieval Tool (DRT) on the previous view. An additional opportunity is presented to the parent to determine if he or she would like to link to the IRS for his or her financial information or to continue to enter it manually. &#10;&#10;Note: This is the first view in the Parent Financials section.&#10;">
            <a:extLst>
              <a:ext uri="{FF2B5EF4-FFF2-40B4-BE49-F238E27FC236}">
                <a16:creationId xmlns:a16="http://schemas.microsoft.com/office/drawing/2014/main" id="{676C3215-F11A-45C5-90A7-1CA1D4DF84EA}"/>
              </a:ext>
            </a:extLst>
          </p:cNvPr>
          <p:cNvPicPr>
            <a:picLocks noChangeAspect="1"/>
          </p:cNvPicPr>
          <p:nvPr/>
        </p:nvPicPr>
        <p:blipFill>
          <a:blip r:embed="rId3"/>
          <a:stretch>
            <a:fillRect/>
          </a:stretch>
        </p:blipFill>
        <p:spPr>
          <a:xfrm>
            <a:off x="3617761" y="1653817"/>
            <a:ext cx="4956478" cy="4700423"/>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0462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Eligible for IRS DRT</a:t>
            </a:r>
          </a:p>
        </p:txBody>
      </p:sp>
      <p:pic>
        <p:nvPicPr>
          <p:cNvPr id="6" name="Picture 5" descr="Parent Eligible for IRS DRT:&#10;&#10;Screenshot of the “Parent Eligible for IRS DRT” view.&#10;">
            <a:extLst>
              <a:ext uri="{FF2B5EF4-FFF2-40B4-BE49-F238E27FC236}">
                <a16:creationId xmlns:a16="http://schemas.microsoft.com/office/drawing/2014/main" id="{6A6418DD-2667-4200-80F1-AE2AF9AF2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445" y="1838117"/>
            <a:ext cx="8481110" cy="359476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2539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Log In to IRS Data Retrieval Tool</a:t>
            </a:r>
          </a:p>
        </p:txBody>
      </p:sp>
      <p:pic>
        <p:nvPicPr>
          <p:cNvPr id="5" name="Picture 4" descr="Parent Log In to IRS Data Retrieval Tool:&#10;&#10;Screenshot of the “Parent Log in to IRS Data Retrieval Tool” View”&#10;">
            <a:extLst>
              <a:ext uri="{FF2B5EF4-FFF2-40B4-BE49-F238E27FC236}">
                <a16:creationId xmlns:a16="http://schemas.microsoft.com/office/drawing/2014/main" id="{A57ACC64-B2A5-4A03-92B2-CCBA22442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851" y="1518557"/>
            <a:ext cx="5814964"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1953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IRS Info</a:t>
            </a:r>
          </a:p>
        </p:txBody>
      </p:sp>
      <p:pic>
        <p:nvPicPr>
          <p:cNvPr id="6" name="Picture 5" descr="Parent IRS Info:&#10;&#10;Note: If the parent is either ineligible or decides not to use the IRS DRT, he or she will be required to enter his or her financial information manually.&#10;&#10;">
            <a:extLst>
              <a:ext uri="{FF2B5EF4-FFF2-40B4-BE49-F238E27FC236}">
                <a16:creationId xmlns:a16="http://schemas.microsoft.com/office/drawing/2014/main" id="{B63C425A-A511-432B-8512-DAA32079ED4C}"/>
              </a:ext>
            </a:extLst>
          </p:cNvPr>
          <p:cNvPicPr>
            <a:picLocks noChangeAspect="1"/>
          </p:cNvPicPr>
          <p:nvPr/>
        </p:nvPicPr>
        <p:blipFill>
          <a:blip r:embed="rId3"/>
          <a:stretch>
            <a:fillRect/>
          </a:stretch>
        </p:blipFill>
        <p:spPr>
          <a:xfrm>
            <a:off x="1557337" y="2105933"/>
            <a:ext cx="9077325" cy="33718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4888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Income from Work</a:t>
            </a:r>
          </a:p>
        </p:txBody>
      </p:sp>
      <p:pic>
        <p:nvPicPr>
          <p:cNvPr id="6" name="Picture 5" descr="Parent Income from Work:&#10;&#10;Screenshot of the “Parent Income from Work” view.&#10;">
            <a:extLst>
              <a:ext uri="{FF2B5EF4-FFF2-40B4-BE49-F238E27FC236}">
                <a16:creationId xmlns:a16="http://schemas.microsoft.com/office/drawing/2014/main" id="{54BF959F-8978-4C44-9E03-6729E78BBE65}"/>
              </a:ext>
            </a:extLst>
          </p:cNvPr>
          <p:cNvPicPr>
            <a:picLocks noChangeAspect="1"/>
          </p:cNvPicPr>
          <p:nvPr/>
        </p:nvPicPr>
        <p:blipFill>
          <a:blip r:embed="rId3"/>
          <a:stretch>
            <a:fillRect/>
          </a:stretch>
        </p:blipFill>
        <p:spPr>
          <a:xfrm>
            <a:off x="2131131" y="1941938"/>
            <a:ext cx="7929738" cy="4114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5633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Home View page</a:t>
            </a:r>
          </a:p>
        </p:txBody>
      </p:sp>
      <p:sp>
        <p:nvSpPr>
          <p:cNvPr id="4" name="Slide Number Placeholder 3"/>
          <p:cNvSpPr>
            <a:spLocks noGrp="1"/>
          </p:cNvSpPr>
          <p:nvPr>
            <p:ph type="sldNum" sz="quarter" idx="10"/>
          </p:nvPr>
        </p:nvSpPr>
        <p:spPr/>
        <p:txBody>
          <a:bodyPr/>
          <a:lstStyle/>
          <a:p>
            <a:fld id="{234755BD-B4AC-9044-BCE4-27904766F8BB}" type="slidenum">
              <a:rPr lang="en-US" smtClean="0"/>
              <a:pPr/>
              <a:t>5</a:t>
            </a:fld>
            <a:endParaRPr lang="en-US"/>
          </a:p>
        </p:txBody>
      </p:sp>
      <p:sp>
        <p:nvSpPr>
          <p:cNvPr id="3" name="Content Placeholder 2"/>
          <p:cNvSpPr txBox="1">
            <a:spLocks/>
          </p:cNvSpPr>
          <p:nvPr/>
        </p:nvSpPr>
        <p:spPr>
          <a:xfrm>
            <a:off x="708992" y="1676400"/>
            <a:ext cx="11582400" cy="5181600"/>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a:solidFill>
                <a:schemeClr val="bg1"/>
              </a:solidFill>
            </a:endParaRPr>
          </a:p>
          <a:p>
            <a:pPr marL="0" indent="0">
              <a:buNone/>
            </a:pPr>
            <a:endParaRPr lang="en-US" altLang="en-US" sz="4267">
              <a:solidFill>
                <a:schemeClr val="bg1"/>
              </a:solidFill>
            </a:endParaRPr>
          </a:p>
          <a:p>
            <a:pPr marL="0" indent="0">
              <a:buNone/>
            </a:pPr>
            <a:r>
              <a:rPr lang="en-US" altLang="en-US" sz="5300" b="1">
                <a:solidFill>
                  <a:schemeClr val="bg1"/>
                </a:solidFill>
                <a:latin typeface="Oswald"/>
              </a:rPr>
              <a:t>FAFSA</a:t>
            </a:r>
            <a:r>
              <a:rPr lang="en-US" altLang="en-US" sz="5300" b="1" baseline="30000">
                <a:solidFill>
                  <a:schemeClr val="bg1"/>
                </a:solidFill>
                <a:latin typeface="Oswald"/>
              </a:rPr>
              <a:t>®</a:t>
            </a:r>
            <a:r>
              <a:rPr lang="en-US" altLang="en-US" sz="5300" b="1">
                <a:solidFill>
                  <a:schemeClr val="bg1"/>
                </a:solidFill>
                <a:latin typeface="Oswald"/>
              </a:rPr>
              <a:t> Home and Log In Views</a:t>
            </a:r>
            <a:endParaRPr lang="en-US" altLang="en-US" sz="4267">
              <a:solidFill>
                <a:schemeClr val="bg1"/>
              </a:solidFill>
            </a:endParaRPr>
          </a:p>
        </p:txBody>
      </p:sp>
    </p:spTree>
    <p:extLst>
      <p:ext uri="{BB962C8B-B14F-4D97-AF65-F5344CB8AC3E}">
        <p14:creationId xmlns:p14="http://schemas.microsoft.com/office/powerpoint/2010/main" val="3011461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Additional IRS Info</a:t>
            </a:r>
          </a:p>
        </p:txBody>
      </p:sp>
      <p:pic>
        <p:nvPicPr>
          <p:cNvPr id="6" name="Picture 5" descr="Parent Additional IRS Info:&#10;&#10;Screenshot of the “Parent Additional IRS Info” view.&#10;">
            <a:extLst>
              <a:ext uri="{FF2B5EF4-FFF2-40B4-BE49-F238E27FC236}">
                <a16:creationId xmlns:a16="http://schemas.microsoft.com/office/drawing/2014/main" id="{9B7D2EDD-FE7E-4098-9579-218C35143207}"/>
              </a:ext>
            </a:extLst>
          </p:cNvPr>
          <p:cNvPicPr>
            <a:picLocks noChangeAspect="1"/>
          </p:cNvPicPr>
          <p:nvPr/>
        </p:nvPicPr>
        <p:blipFill>
          <a:blip r:embed="rId3"/>
          <a:stretch>
            <a:fillRect/>
          </a:stretch>
        </p:blipFill>
        <p:spPr>
          <a:xfrm>
            <a:off x="1652587" y="2187347"/>
            <a:ext cx="8886825" cy="326707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3983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Questions for Tax Filers Only</a:t>
            </a:r>
          </a:p>
        </p:txBody>
      </p:sp>
      <p:pic>
        <p:nvPicPr>
          <p:cNvPr id="6" name="Picture 5" descr="Parent Questions for Tax Filers Only:&#10;&#10;Screenshot of the “Parent Questions for Tax Filers Only” view.&#10;">
            <a:extLst>
              <a:ext uri="{FF2B5EF4-FFF2-40B4-BE49-F238E27FC236}">
                <a16:creationId xmlns:a16="http://schemas.microsoft.com/office/drawing/2014/main" id="{8B46DA1F-BEAB-4577-A0B5-B3717D8578C3}"/>
              </a:ext>
            </a:extLst>
          </p:cNvPr>
          <p:cNvPicPr>
            <a:picLocks noChangeAspect="1"/>
          </p:cNvPicPr>
          <p:nvPr/>
        </p:nvPicPr>
        <p:blipFill>
          <a:blip r:embed="rId3"/>
          <a:stretch>
            <a:fillRect/>
          </a:stretch>
        </p:blipFill>
        <p:spPr>
          <a:xfrm>
            <a:off x="3409884" y="1454660"/>
            <a:ext cx="5372231" cy="505383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9751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Additional Financial Info</a:t>
            </a:r>
          </a:p>
        </p:txBody>
      </p:sp>
      <p:pic>
        <p:nvPicPr>
          <p:cNvPr id="6" name="Picture 5" descr="Parent Additional Financial Info:&#10;&#10;Screenshot of the “Parent Additional Financial Info” view.&#10;">
            <a:extLst>
              <a:ext uri="{FF2B5EF4-FFF2-40B4-BE49-F238E27FC236}">
                <a16:creationId xmlns:a16="http://schemas.microsoft.com/office/drawing/2014/main" id="{BF4724C8-F19F-4159-80E6-28533B28AA7A}"/>
              </a:ext>
            </a:extLst>
          </p:cNvPr>
          <p:cNvPicPr>
            <a:picLocks noChangeAspect="1"/>
          </p:cNvPicPr>
          <p:nvPr/>
        </p:nvPicPr>
        <p:blipFill>
          <a:blip r:embed="rId3"/>
          <a:stretch>
            <a:fillRect/>
          </a:stretch>
        </p:blipFill>
        <p:spPr>
          <a:xfrm>
            <a:off x="2305317" y="1718630"/>
            <a:ext cx="7581365" cy="447584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3716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Untaxed Income</a:t>
            </a:r>
          </a:p>
        </p:txBody>
      </p:sp>
      <p:pic>
        <p:nvPicPr>
          <p:cNvPr id="6" name="Picture 5" descr="Parent Untaxed Income:&#10;&#10;Screenshot of the “Parent Untaxed Income” view.&#10;">
            <a:extLst>
              <a:ext uri="{FF2B5EF4-FFF2-40B4-BE49-F238E27FC236}">
                <a16:creationId xmlns:a16="http://schemas.microsoft.com/office/drawing/2014/main" id="{B8349C2C-E998-4884-8A1A-77D2CD5E328B}"/>
              </a:ext>
            </a:extLst>
          </p:cNvPr>
          <p:cNvPicPr>
            <a:picLocks noChangeAspect="1"/>
          </p:cNvPicPr>
          <p:nvPr/>
        </p:nvPicPr>
        <p:blipFill>
          <a:blip r:embed="rId3"/>
          <a:stretch>
            <a:fillRect/>
          </a:stretch>
        </p:blipFill>
        <p:spPr>
          <a:xfrm>
            <a:off x="3119215" y="1528240"/>
            <a:ext cx="5953570" cy="4826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71562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Assets</a:t>
            </a:r>
          </a:p>
        </p:txBody>
      </p:sp>
      <p:pic>
        <p:nvPicPr>
          <p:cNvPr id="5" name="Picture 4" descr="Parent Assets:&#10;&#10;Screenshot of the “Parent Assets” view.&#10;">
            <a:extLst>
              <a:ext uri="{FF2B5EF4-FFF2-40B4-BE49-F238E27FC236}">
                <a16:creationId xmlns:a16="http://schemas.microsoft.com/office/drawing/2014/main" id="{6B2DB5F8-959E-46C6-A3A7-06B123012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653" y="1822450"/>
            <a:ext cx="7248694"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1977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Tax Filing Status</a:t>
            </a:r>
          </a:p>
        </p:txBody>
      </p:sp>
      <p:pic>
        <p:nvPicPr>
          <p:cNvPr id="7" name="Picture 6" descr="Student Tax Filing Status:&#10;&#10;Screenshot of the “Student Tax Filing Status” view.&#10;">
            <a:extLst>
              <a:ext uri="{FF2B5EF4-FFF2-40B4-BE49-F238E27FC236}">
                <a16:creationId xmlns:a16="http://schemas.microsoft.com/office/drawing/2014/main" id="{39BD87C9-8AF7-4DFA-98BC-4D4AD4100239}"/>
              </a:ext>
            </a:extLst>
          </p:cNvPr>
          <p:cNvPicPr>
            <a:picLocks noChangeAspect="1"/>
          </p:cNvPicPr>
          <p:nvPr/>
        </p:nvPicPr>
        <p:blipFill>
          <a:blip r:embed="rId3"/>
          <a:stretch>
            <a:fillRect/>
          </a:stretch>
        </p:blipFill>
        <p:spPr>
          <a:xfrm>
            <a:off x="2934950" y="1661843"/>
            <a:ext cx="6322100" cy="43346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9137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Tax Filing Status </a:t>
            </a:r>
            <a:r>
              <a:rPr lang="en-US" cap="none" dirty="0">
                <a:solidFill>
                  <a:schemeClr val="bg1"/>
                </a:solidFill>
                <a:latin typeface="Oswald"/>
              </a:rPr>
              <a:t>Dependent</a:t>
            </a:r>
          </a:p>
        </p:txBody>
      </p:sp>
      <p:pic>
        <p:nvPicPr>
          <p:cNvPr id="7" name="Picture 6" descr="Student Tax Filing Status:&#10;&#10;Screenshot of the &quot;Student Tax Filing Status&quot; view.">
            <a:extLst>
              <a:ext uri="{FF2B5EF4-FFF2-40B4-BE49-F238E27FC236}">
                <a16:creationId xmlns:a16="http://schemas.microsoft.com/office/drawing/2014/main" id="{D3A34961-4B9D-4751-B776-728BCB21CAE1}"/>
              </a:ext>
            </a:extLst>
          </p:cNvPr>
          <p:cNvPicPr>
            <a:picLocks noChangeAspect="1"/>
          </p:cNvPicPr>
          <p:nvPr/>
        </p:nvPicPr>
        <p:blipFill>
          <a:blip r:embed="rId3"/>
          <a:stretch>
            <a:fillRect/>
          </a:stretch>
        </p:blipFill>
        <p:spPr>
          <a:xfrm>
            <a:off x="3617761" y="1716623"/>
            <a:ext cx="4956478" cy="479187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1066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Eligible for IRS Data Retrieval Tool (DRT)</a:t>
            </a:r>
          </a:p>
        </p:txBody>
      </p:sp>
      <p:pic>
        <p:nvPicPr>
          <p:cNvPr id="6" name="Picture 5" descr="Student Eligible for IRS Data Retrieval Tool (DRT):&#10;&#10;&#10;Screenshot of the “Student Eligible for IRS Data Retrieval Tool (DRT)” view.&#10;">
            <a:extLst>
              <a:ext uri="{FF2B5EF4-FFF2-40B4-BE49-F238E27FC236}">
                <a16:creationId xmlns:a16="http://schemas.microsoft.com/office/drawing/2014/main" id="{1A62D1E4-0AD0-43A2-AF0A-8417C1BBE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071" y="1944914"/>
            <a:ext cx="8489857" cy="340938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4003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IRS Info</a:t>
            </a:r>
          </a:p>
        </p:txBody>
      </p:sp>
      <p:pic>
        <p:nvPicPr>
          <p:cNvPr id="6" name="Picture 5" descr="Student IRS Info:&#10;&#10;Note: If the user is either ineligible or decides not to use the IRS DRT, he or she will be required to enter his or her financial information manually.&#10;">
            <a:extLst>
              <a:ext uri="{FF2B5EF4-FFF2-40B4-BE49-F238E27FC236}">
                <a16:creationId xmlns:a16="http://schemas.microsoft.com/office/drawing/2014/main" id="{399E7D16-AADE-45F8-ACD0-AFF38EB915CA}"/>
              </a:ext>
            </a:extLst>
          </p:cNvPr>
          <p:cNvPicPr>
            <a:picLocks noChangeAspect="1"/>
          </p:cNvPicPr>
          <p:nvPr/>
        </p:nvPicPr>
        <p:blipFill>
          <a:blip r:embed="rId3"/>
          <a:stretch>
            <a:fillRect/>
          </a:stretch>
        </p:blipFill>
        <p:spPr>
          <a:xfrm>
            <a:off x="1657350" y="2103664"/>
            <a:ext cx="8877300" cy="364807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21105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Income from Work</a:t>
            </a:r>
          </a:p>
        </p:txBody>
      </p:sp>
      <p:pic>
        <p:nvPicPr>
          <p:cNvPr id="6" name="Picture 5" descr="Student Income from Work:&#10;&#10;Screenshot of the “Student Income from Work” view. &#10;">
            <a:extLst>
              <a:ext uri="{FF2B5EF4-FFF2-40B4-BE49-F238E27FC236}">
                <a16:creationId xmlns:a16="http://schemas.microsoft.com/office/drawing/2014/main" id="{8CAE70DF-75A6-4D0D-8C77-D285D62CC5C8}"/>
              </a:ext>
            </a:extLst>
          </p:cNvPr>
          <p:cNvPicPr>
            <a:picLocks noChangeAspect="1"/>
          </p:cNvPicPr>
          <p:nvPr/>
        </p:nvPicPr>
        <p:blipFill>
          <a:blip r:embed="rId3"/>
          <a:stretch>
            <a:fillRect/>
          </a:stretch>
        </p:blipFill>
        <p:spPr>
          <a:xfrm>
            <a:off x="1961355" y="1993182"/>
            <a:ext cx="8269289" cy="370753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9886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14110" y="43603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StudentAid.gov Home</a:t>
            </a:r>
          </a:p>
        </p:txBody>
      </p:sp>
      <p:pic>
        <p:nvPicPr>
          <p:cNvPr id="6" name="Picture 5" descr="StudentAid.gov Home view&#10;&#10;Screenshot of the StudentAid.gov homepage">
            <a:extLst>
              <a:ext uri="{FF2B5EF4-FFF2-40B4-BE49-F238E27FC236}">
                <a16:creationId xmlns:a16="http://schemas.microsoft.com/office/drawing/2014/main" id="{624A56D7-2FAE-47F2-9308-B254DE11FB59}"/>
              </a:ext>
            </a:extLst>
          </p:cNvPr>
          <p:cNvPicPr>
            <a:picLocks noChangeAspect="1"/>
          </p:cNvPicPr>
          <p:nvPr/>
        </p:nvPicPr>
        <p:blipFill>
          <a:blip r:embed="rId3"/>
          <a:stretch>
            <a:fillRect/>
          </a:stretch>
        </p:blipFill>
        <p:spPr>
          <a:xfrm>
            <a:off x="1953666" y="1556426"/>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a:t>
            </a:fld>
            <a:endParaRPr lang="en-US"/>
          </a:p>
        </p:txBody>
      </p:sp>
    </p:spTree>
    <p:extLst>
      <p:ext uri="{BB962C8B-B14F-4D97-AF65-F5344CB8AC3E}">
        <p14:creationId xmlns:p14="http://schemas.microsoft.com/office/powerpoint/2010/main" val="3645914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Additional IRS Info</a:t>
            </a:r>
          </a:p>
        </p:txBody>
      </p:sp>
      <p:pic>
        <p:nvPicPr>
          <p:cNvPr id="6" name="Picture 5" descr="Student Additional IRS Info:&#10;&#10;Screenshot of the “Student Additional IRS Info” view. &#10;">
            <a:extLst>
              <a:ext uri="{FF2B5EF4-FFF2-40B4-BE49-F238E27FC236}">
                <a16:creationId xmlns:a16="http://schemas.microsoft.com/office/drawing/2014/main" id="{47E2D836-50BF-4717-9D76-0E853A47E4D6}"/>
              </a:ext>
            </a:extLst>
          </p:cNvPr>
          <p:cNvPicPr>
            <a:picLocks noChangeAspect="1"/>
          </p:cNvPicPr>
          <p:nvPr/>
        </p:nvPicPr>
        <p:blipFill>
          <a:blip r:embed="rId3"/>
          <a:stretch>
            <a:fillRect/>
          </a:stretch>
        </p:blipFill>
        <p:spPr>
          <a:xfrm>
            <a:off x="1624012" y="2133600"/>
            <a:ext cx="8943975" cy="32004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1516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Questions for Tax Filers Only</a:t>
            </a:r>
          </a:p>
        </p:txBody>
      </p:sp>
      <p:pic>
        <p:nvPicPr>
          <p:cNvPr id="6" name="Picture 5" descr="Student Questions for Tax Filers Only:&#10;&#10;Screenshot of the “Student Questions for Tax Filers Only” view. &#10;">
            <a:extLst>
              <a:ext uri="{FF2B5EF4-FFF2-40B4-BE49-F238E27FC236}">
                <a16:creationId xmlns:a16="http://schemas.microsoft.com/office/drawing/2014/main" id="{745F0DC1-956F-4E16-B47C-11C63AF79882}"/>
              </a:ext>
            </a:extLst>
          </p:cNvPr>
          <p:cNvPicPr>
            <a:picLocks noChangeAspect="1"/>
          </p:cNvPicPr>
          <p:nvPr/>
        </p:nvPicPr>
        <p:blipFill>
          <a:blip r:embed="rId3"/>
          <a:stretch>
            <a:fillRect/>
          </a:stretch>
        </p:blipFill>
        <p:spPr>
          <a:xfrm>
            <a:off x="3251545" y="1387854"/>
            <a:ext cx="5688909" cy="51206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26522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Additional Financial Info</a:t>
            </a:r>
          </a:p>
        </p:txBody>
      </p:sp>
      <p:pic>
        <p:nvPicPr>
          <p:cNvPr id="6" name="Picture 5" descr="Student Additional Financial Info:&#10;&#10;Screenshot of the “Student Additional Financial Info” view. &#10;">
            <a:extLst>
              <a:ext uri="{FF2B5EF4-FFF2-40B4-BE49-F238E27FC236}">
                <a16:creationId xmlns:a16="http://schemas.microsoft.com/office/drawing/2014/main" id="{5ABE0A85-736B-427F-85CE-2832EFF32AFB}"/>
              </a:ext>
            </a:extLst>
          </p:cNvPr>
          <p:cNvPicPr>
            <a:picLocks noChangeAspect="1"/>
          </p:cNvPicPr>
          <p:nvPr/>
        </p:nvPicPr>
        <p:blipFill>
          <a:blip r:embed="rId3"/>
          <a:stretch>
            <a:fillRect/>
          </a:stretch>
        </p:blipFill>
        <p:spPr>
          <a:xfrm>
            <a:off x="2324893" y="1607863"/>
            <a:ext cx="7542213" cy="445333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6359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Untaxed Income</a:t>
            </a:r>
          </a:p>
        </p:txBody>
      </p:sp>
      <p:pic>
        <p:nvPicPr>
          <p:cNvPr id="5" name="Picture 4" descr="Student Untaxed Income:&#10;&#10;Screenshot of the “Student Untaxed Income” view. &#10;">
            <a:extLst>
              <a:ext uri="{FF2B5EF4-FFF2-40B4-BE49-F238E27FC236}">
                <a16:creationId xmlns:a16="http://schemas.microsoft.com/office/drawing/2014/main" id="{52DFFC44-EC09-4E57-B9B5-5D2AAE3DDB2E}"/>
              </a:ext>
            </a:extLst>
          </p:cNvPr>
          <p:cNvPicPr>
            <a:picLocks noChangeAspect="1"/>
          </p:cNvPicPr>
          <p:nvPr/>
        </p:nvPicPr>
        <p:blipFill>
          <a:blip r:embed="rId3"/>
          <a:stretch>
            <a:fillRect/>
          </a:stretch>
        </p:blipFill>
        <p:spPr>
          <a:xfrm>
            <a:off x="3469690" y="1409468"/>
            <a:ext cx="5252620" cy="484317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5543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Assets</a:t>
            </a:r>
          </a:p>
        </p:txBody>
      </p:sp>
      <p:pic>
        <p:nvPicPr>
          <p:cNvPr id="5" name="Picture 4" descr="Student Assets:&#10;&#10;Screenshot of the “Student Assets” view. &#10;">
            <a:extLst>
              <a:ext uri="{FF2B5EF4-FFF2-40B4-BE49-F238E27FC236}">
                <a16:creationId xmlns:a16="http://schemas.microsoft.com/office/drawing/2014/main" id="{8C0DB223-202C-4ACA-A9A7-4DDC89F7F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351" y="1706336"/>
            <a:ext cx="624129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4107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Preparer Info</a:t>
            </a:r>
          </a:p>
        </p:txBody>
      </p:sp>
      <p:pic>
        <p:nvPicPr>
          <p:cNvPr id="5" name="Picture 4" descr="Preparer Info:&#10;&#10;Screenshot of the “Preparer Info” view. &#10;&#10;Note: The Preparer view will only show if someone has logged in under the Preparer role.&#10;">
            <a:extLst>
              <a:ext uri="{FF2B5EF4-FFF2-40B4-BE49-F238E27FC236}">
                <a16:creationId xmlns:a16="http://schemas.microsoft.com/office/drawing/2014/main" id="{9587568B-0210-4B4A-8964-5333A2916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07" y="2012496"/>
            <a:ext cx="8784786" cy="37490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5450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FAFSA Summary</a:t>
            </a:r>
          </a:p>
        </p:txBody>
      </p:sp>
      <p:pic>
        <p:nvPicPr>
          <p:cNvPr id="5" name="Picture 4" descr="FAFSA Summary:&#10;&#10;Screenshot of the “FAFSA Summary” view &#10;">
            <a:extLst>
              <a:ext uri="{FF2B5EF4-FFF2-40B4-BE49-F238E27FC236}">
                <a16:creationId xmlns:a16="http://schemas.microsoft.com/office/drawing/2014/main" id="{070C78E7-8DAF-451D-908A-F2CA3A0B0B46}"/>
              </a:ext>
            </a:extLst>
          </p:cNvPr>
          <p:cNvPicPr>
            <a:picLocks noChangeAspect="1"/>
          </p:cNvPicPr>
          <p:nvPr/>
        </p:nvPicPr>
        <p:blipFill>
          <a:blip r:embed="rId3"/>
          <a:stretch>
            <a:fillRect/>
          </a:stretch>
        </p:blipFill>
        <p:spPr>
          <a:xfrm>
            <a:off x="1747837" y="2325687"/>
            <a:ext cx="8696325" cy="324802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8337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1</a:t>
            </a:r>
          </a:p>
        </p:txBody>
      </p:sp>
      <p:grpSp>
        <p:nvGrpSpPr>
          <p:cNvPr id="7" name="Group 6" descr="FAFSA Summary:&#10;&#10;Screenshot of the “FAFSA Summary” view – Student Demographics and School Selection view.&#10;&#10;Note: Users can use the hyperlinks in the summary to edit any question in the form&#10;">
            <a:extLst>
              <a:ext uri="{FF2B5EF4-FFF2-40B4-BE49-F238E27FC236}">
                <a16:creationId xmlns:a16="http://schemas.microsoft.com/office/drawing/2014/main" id="{B70D37B7-242B-43F6-9F08-96728E09A045}"/>
              </a:ext>
            </a:extLst>
          </p:cNvPr>
          <p:cNvGrpSpPr/>
          <p:nvPr/>
        </p:nvGrpSpPr>
        <p:grpSpPr>
          <a:xfrm>
            <a:off x="2266366" y="1387853"/>
            <a:ext cx="7520965" cy="5120641"/>
            <a:chOff x="2266366" y="1387853"/>
            <a:chExt cx="7520965" cy="5120641"/>
          </a:xfrm>
        </p:grpSpPr>
        <p:pic>
          <p:nvPicPr>
            <p:cNvPr id="5" name="Picture 4" descr="Graphical user interface, text, application, email&#10;&#10;Description automatically generated">
              <a:extLst>
                <a:ext uri="{FF2B5EF4-FFF2-40B4-BE49-F238E27FC236}">
                  <a16:creationId xmlns:a16="http://schemas.microsoft.com/office/drawing/2014/main" id="{28902792-AB00-4E08-B89F-A2BA0E168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66" y="1387854"/>
              <a:ext cx="3490301"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D9686EF-B65E-4AA1-81B3-52B9A9E89484}"/>
                </a:ext>
              </a:extLst>
            </p:cNvPr>
            <p:cNvPicPr>
              <a:picLocks noChangeAspect="1"/>
            </p:cNvPicPr>
            <p:nvPr/>
          </p:nvPicPr>
          <p:blipFill>
            <a:blip r:embed="rId4"/>
            <a:stretch>
              <a:fillRect/>
            </a:stretch>
          </p:blipFill>
          <p:spPr>
            <a:xfrm>
              <a:off x="6222392" y="1387853"/>
              <a:ext cx="3564939" cy="512064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4790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2</a:t>
            </a:r>
          </a:p>
        </p:txBody>
      </p:sp>
      <p:grpSp>
        <p:nvGrpSpPr>
          <p:cNvPr id="8" name="Group 7" descr="FAFSA Summary:&#10;&#10;Screenshot of the “FAFSA Summary” view continued –  School Selection and Dependency Status&#10;">
            <a:extLst>
              <a:ext uri="{FF2B5EF4-FFF2-40B4-BE49-F238E27FC236}">
                <a16:creationId xmlns:a16="http://schemas.microsoft.com/office/drawing/2014/main" id="{D6650746-C86E-4CF6-8C60-20731D92631D}"/>
              </a:ext>
            </a:extLst>
          </p:cNvPr>
          <p:cNvGrpSpPr/>
          <p:nvPr/>
        </p:nvGrpSpPr>
        <p:grpSpPr>
          <a:xfrm>
            <a:off x="2650676" y="1387854"/>
            <a:ext cx="7136655" cy="5120640"/>
            <a:chOff x="2650676" y="1387854"/>
            <a:chExt cx="7136655" cy="5120640"/>
          </a:xfrm>
        </p:grpSpPr>
        <p:pic>
          <p:nvPicPr>
            <p:cNvPr id="5" name="Picture 4" descr="Table&#10;&#10;Description automatically generated">
              <a:extLst>
                <a:ext uri="{FF2B5EF4-FFF2-40B4-BE49-F238E27FC236}">
                  <a16:creationId xmlns:a16="http://schemas.microsoft.com/office/drawing/2014/main" id="{45D150B4-0A69-4AAE-AF16-6DEB9409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76" y="1387854"/>
              <a:ext cx="3349844"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58AA0C1-1F12-4E5C-B470-4DF5778F4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279" y="1387854"/>
              <a:ext cx="3408052"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5750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3</a:t>
            </a:r>
          </a:p>
        </p:txBody>
      </p:sp>
      <p:grpSp>
        <p:nvGrpSpPr>
          <p:cNvPr id="9" name="Group 8" descr="FAFSA Summary:&#10;&#10;Screenshot of the “FAFSA Summary” view continued – Parent Demographics and Parent Financials.&#10;">
            <a:extLst>
              <a:ext uri="{FF2B5EF4-FFF2-40B4-BE49-F238E27FC236}">
                <a16:creationId xmlns:a16="http://schemas.microsoft.com/office/drawing/2014/main" id="{8A520D9C-E6BA-4D62-871A-131D97175C36}"/>
              </a:ext>
            </a:extLst>
          </p:cNvPr>
          <p:cNvGrpSpPr/>
          <p:nvPr/>
        </p:nvGrpSpPr>
        <p:grpSpPr>
          <a:xfrm>
            <a:off x="2544536" y="1387854"/>
            <a:ext cx="7102928" cy="5120640"/>
            <a:chOff x="2544536" y="1387854"/>
            <a:chExt cx="7102928" cy="5120640"/>
          </a:xfrm>
          <a:effectLst>
            <a:outerShdw blurRad="50800" dist="38100" dir="2700000" algn="tl" rotWithShape="0">
              <a:prstClr val="black">
                <a:alpha val="40000"/>
              </a:prstClr>
            </a:outerShdw>
          </a:effectLst>
        </p:grpSpPr>
        <p:pic>
          <p:nvPicPr>
            <p:cNvPr id="5" name="Picture 4" descr="Graphical user interface&#10;&#10;Description automatically generated with low confidence">
              <a:extLst>
                <a:ext uri="{FF2B5EF4-FFF2-40B4-BE49-F238E27FC236}">
                  <a16:creationId xmlns:a16="http://schemas.microsoft.com/office/drawing/2014/main" id="{58946454-4E27-4449-A5BD-FDB41323E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36" y="1387854"/>
              <a:ext cx="3351383"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A49D2A2-F2E9-4D01-9FE9-A37D2E31953B}"/>
                </a:ext>
              </a:extLst>
            </p:cNvPr>
            <p:cNvPicPr>
              <a:picLocks noChangeAspect="1"/>
            </p:cNvPicPr>
            <p:nvPr/>
          </p:nvPicPr>
          <p:blipFill>
            <a:blip r:embed="rId4"/>
            <a:stretch>
              <a:fillRect/>
            </a:stretch>
          </p:blipFill>
          <p:spPr>
            <a:xfrm>
              <a:off x="6252818" y="1387854"/>
              <a:ext cx="3394646" cy="5120640"/>
            </a:xfrm>
            <a:prstGeom prst="rect">
              <a:avLst/>
            </a:prstGeom>
            <a:ln w="12700">
              <a:solidFill>
                <a:schemeClr val="tx1"/>
              </a:solidFill>
            </a:ln>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473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02821"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Apply for Aid</a:t>
            </a:r>
          </a:p>
        </p:txBody>
      </p:sp>
      <p:pic>
        <p:nvPicPr>
          <p:cNvPr id="7" name="Picture 6" descr="Apply for Aid view&#10;&#10;Screenshot of the StudentAid.gov homepage when the user selects &quot;Apply for Aid&quot; from the header. This option is also available on the footer.">
            <a:extLst>
              <a:ext uri="{FF2B5EF4-FFF2-40B4-BE49-F238E27FC236}">
                <a16:creationId xmlns:a16="http://schemas.microsoft.com/office/drawing/2014/main" id="{1B27A12D-A30E-4D11-8DF1-C3685F391D94}"/>
              </a:ext>
            </a:extLst>
          </p:cNvPr>
          <p:cNvPicPr>
            <a:picLocks noChangeAspect="1"/>
          </p:cNvPicPr>
          <p:nvPr/>
        </p:nvPicPr>
        <p:blipFill>
          <a:blip r:embed="rId3"/>
          <a:stretch>
            <a:fillRect/>
          </a:stretch>
        </p:blipFill>
        <p:spPr>
          <a:xfrm>
            <a:off x="1869302" y="1556426"/>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7</a:t>
            </a:fld>
            <a:endParaRPr lang="en-US"/>
          </a:p>
        </p:txBody>
      </p:sp>
    </p:spTree>
    <p:extLst>
      <p:ext uri="{BB962C8B-B14F-4D97-AF65-F5344CB8AC3E}">
        <p14:creationId xmlns:p14="http://schemas.microsoft.com/office/powerpoint/2010/main" val="34730166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4</a:t>
            </a:r>
          </a:p>
        </p:txBody>
      </p:sp>
      <p:grpSp>
        <p:nvGrpSpPr>
          <p:cNvPr id="9" name="Group 8" descr="FAFSA Summary:&#10;&#10;Screenshot of the “FAFSA Summary” view continued– Parent Financials Continued&#10;">
            <a:extLst>
              <a:ext uri="{FF2B5EF4-FFF2-40B4-BE49-F238E27FC236}">
                <a16:creationId xmlns:a16="http://schemas.microsoft.com/office/drawing/2014/main" id="{63D62E20-4497-4415-9A1A-8590519CAFEF}"/>
              </a:ext>
            </a:extLst>
          </p:cNvPr>
          <p:cNvGrpSpPr/>
          <p:nvPr/>
        </p:nvGrpSpPr>
        <p:grpSpPr>
          <a:xfrm>
            <a:off x="2471003" y="1387854"/>
            <a:ext cx="7725181" cy="5120640"/>
            <a:chOff x="2471003" y="1387854"/>
            <a:chExt cx="7725181" cy="5120640"/>
          </a:xfrm>
        </p:grpSpPr>
        <p:pic>
          <p:nvPicPr>
            <p:cNvPr id="7" name="Picture 6" descr="Graphical user interface, application&#10;&#10;Description automatically generated">
              <a:extLst>
                <a:ext uri="{FF2B5EF4-FFF2-40B4-BE49-F238E27FC236}">
                  <a16:creationId xmlns:a16="http://schemas.microsoft.com/office/drawing/2014/main" id="{37D73B25-D134-41BA-94D8-0B1184578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786" y="1387854"/>
              <a:ext cx="3863398"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DA2456F-5A0A-4FC2-934A-F8E57670DED2}"/>
                </a:ext>
              </a:extLst>
            </p:cNvPr>
            <p:cNvPicPr>
              <a:picLocks noChangeAspect="1"/>
            </p:cNvPicPr>
            <p:nvPr/>
          </p:nvPicPr>
          <p:blipFill>
            <a:blip r:embed="rId4"/>
            <a:stretch>
              <a:fillRect/>
            </a:stretch>
          </p:blipFill>
          <p:spPr>
            <a:xfrm>
              <a:off x="2471003" y="1387854"/>
              <a:ext cx="3388212" cy="5119582"/>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84733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5</a:t>
            </a:r>
          </a:p>
        </p:txBody>
      </p:sp>
      <p:grpSp>
        <p:nvGrpSpPr>
          <p:cNvPr id="12" name="Group 11" descr="FAFSA Summary:&#10;&#10;Screenshot of the “FAFSA Summary” view continued–Student Financials and Sign and Submit.&#10;">
            <a:extLst>
              <a:ext uri="{FF2B5EF4-FFF2-40B4-BE49-F238E27FC236}">
                <a16:creationId xmlns:a16="http://schemas.microsoft.com/office/drawing/2014/main" id="{CB4E80F7-0EB0-43F1-97CB-D870131036EF}"/>
              </a:ext>
            </a:extLst>
          </p:cNvPr>
          <p:cNvGrpSpPr/>
          <p:nvPr/>
        </p:nvGrpSpPr>
        <p:grpSpPr>
          <a:xfrm>
            <a:off x="598347" y="1387854"/>
            <a:ext cx="11230893" cy="5120640"/>
            <a:chOff x="598347" y="1387854"/>
            <a:chExt cx="11230893" cy="5120640"/>
          </a:xfrm>
        </p:grpSpPr>
        <p:pic>
          <p:nvPicPr>
            <p:cNvPr id="9" name="Picture 8" descr="Graphical user interface, text, application, email&#10;&#10;Description automatically generated">
              <a:extLst>
                <a:ext uri="{FF2B5EF4-FFF2-40B4-BE49-F238E27FC236}">
                  <a16:creationId xmlns:a16="http://schemas.microsoft.com/office/drawing/2014/main" id="{57A25AA7-856C-47E8-8BC5-DE7470538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760" y="1387854"/>
              <a:ext cx="3840480" cy="4787967"/>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330093D-3EFD-4149-83F7-F737D4D7F5A3}"/>
                </a:ext>
              </a:extLst>
            </p:cNvPr>
            <p:cNvPicPr>
              <a:picLocks noChangeAspect="1"/>
            </p:cNvPicPr>
            <p:nvPr/>
          </p:nvPicPr>
          <p:blipFill>
            <a:blip r:embed="rId4"/>
            <a:stretch>
              <a:fillRect/>
            </a:stretch>
          </p:blipFill>
          <p:spPr>
            <a:xfrm>
              <a:off x="598347" y="1387854"/>
              <a:ext cx="3384927"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4734F8E-0925-4B6F-993F-03E70F3ACBFA}"/>
                </a:ext>
              </a:extLst>
            </p:cNvPr>
            <p:cNvPicPr>
              <a:picLocks noChangeAspect="1"/>
            </p:cNvPicPr>
            <p:nvPr/>
          </p:nvPicPr>
          <p:blipFill>
            <a:blip r:embed="rId5"/>
            <a:stretch>
              <a:fillRect/>
            </a:stretch>
          </p:blipFill>
          <p:spPr>
            <a:xfrm>
              <a:off x="4332833" y="1387854"/>
              <a:ext cx="3373933"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72893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Agreement of Terms</a:t>
            </a:r>
          </a:p>
        </p:txBody>
      </p:sp>
      <p:pic>
        <p:nvPicPr>
          <p:cNvPr id="12" name="Picture 11" descr="Agreement of Terms:&#10;&#10;This is where the user acknowledges the Certification Statement. &#10;">
            <a:extLst>
              <a:ext uri="{FF2B5EF4-FFF2-40B4-BE49-F238E27FC236}">
                <a16:creationId xmlns:a16="http://schemas.microsoft.com/office/drawing/2014/main" id="{F3CBA098-86CC-412A-9C59-07C3EC36B140}"/>
              </a:ext>
            </a:extLst>
          </p:cNvPr>
          <p:cNvPicPr>
            <a:picLocks noChangeAspect="1"/>
          </p:cNvPicPr>
          <p:nvPr/>
        </p:nvPicPr>
        <p:blipFill>
          <a:blip r:embed="rId3"/>
          <a:stretch>
            <a:fillRect/>
          </a:stretch>
        </p:blipFill>
        <p:spPr>
          <a:xfrm>
            <a:off x="749344" y="1733071"/>
            <a:ext cx="10693311" cy="462116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11429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Signature Status</a:t>
            </a:r>
          </a:p>
        </p:txBody>
      </p:sp>
      <p:pic>
        <p:nvPicPr>
          <p:cNvPr id="5" name="Picture 4" descr="Signature Status:&#10;&#10;“Signature Status” view.&#10;&#10;User (student) signature accepted, and now the parent will need to sign.&#10;">
            <a:extLst>
              <a:ext uri="{FF2B5EF4-FFF2-40B4-BE49-F238E27FC236}">
                <a16:creationId xmlns:a16="http://schemas.microsoft.com/office/drawing/2014/main" id="{97B82F79-EDCE-464E-8580-055E29D1D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610" y="1600200"/>
            <a:ext cx="5412779" cy="42976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51691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Signature Selection</a:t>
            </a:r>
          </a:p>
        </p:txBody>
      </p:sp>
      <p:pic>
        <p:nvPicPr>
          <p:cNvPr id="5" name="Picture 4" descr="Parent Signature Selection:&#10;&#10;“Parent Signature Selection” view.&#10;&#10;The choice between parents is only present if information was provided for two parents.  Otherwise, this view does not display.&#10;">
            <a:extLst>
              <a:ext uri="{FF2B5EF4-FFF2-40B4-BE49-F238E27FC236}">
                <a16:creationId xmlns:a16="http://schemas.microsoft.com/office/drawing/2014/main" id="{94136898-4653-4B4B-8DDD-82056F03E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928" y="1628775"/>
            <a:ext cx="635814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0831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Agreement of Terms </a:t>
            </a:r>
            <a:r>
              <a:rPr lang="en-US" cap="none" dirty="0">
                <a:solidFill>
                  <a:schemeClr val="bg1"/>
                </a:solidFill>
                <a:latin typeface="Oswald"/>
              </a:rPr>
              <a:t>Dependent</a:t>
            </a:r>
          </a:p>
        </p:txBody>
      </p:sp>
      <p:pic>
        <p:nvPicPr>
          <p:cNvPr id="5" name="Picture 4" descr="Terms of Agreement:&#10;&#10;“Agreement of Terms” student view.&#10;&#10;This is where the user acknowledges the Certification Statement. &#10;">
            <a:extLst>
              <a:ext uri="{FF2B5EF4-FFF2-40B4-BE49-F238E27FC236}">
                <a16:creationId xmlns:a16="http://schemas.microsoft.com/office/drawing/2014/main" id="{99EF3677-091D-4791-9DB0-CC7E0A2B4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644" y="1552575"/>
            <a:ext cx="537871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28251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Signature Options</a:t>
            </a:r>
          </a:p>
        </p:txBody>
      </p:sp>
      <p:pic>
        <p:nvPicPr>
          <p:cNvPr id="5" name="Picture 4" descr="Signature Options:&#10;&#10;“Signature Options” view.&#10;">
            <a:extLst>
              <a:ext uri="{FF2B5EF4-FFF2-40B4-BE49-F238E27FC236}">
                <a16:creationId xmlns:a16="http://schemas.microsoft.com/office/drawing/2014/main" id="{087526C1-B555-4190-861B-5A3C16594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530" y="1600200"/>
            <a:ext cx="565293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71830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Confirmation Page</a:t>
            </a:r>
          </a:p>
        </p:txBody>
      </p:sp>
      <p:grpSp>
        <p:nvGrpSpPr>
          <p:cNvPr id="8" name="Group 7" descr="Confirmation Page:&#10;&#10;Screenshot of the &quot;Confirmation Page&quot; view.">
            <a:extLst>
              <a:ext uri="{FF2B5EF4-FFF2-40B4-BE49-F238E27FC236}">
                <a16:creationId xmlns:a16="http://schemas.microsoft.com/office/drawing/2014/main" id="{23128ECF-6ECA-4D11-B9D2-A0E5C90CB7F3}"/>
              </a:ext>
            </a:extLst>
          </p:cNvPr>
          <p:cNvGrpSpPr/>
          <p:nvPr/>
        </p:nvGrpSpPr>
        <p:grpSpPr>
          <a:xfrm>
            <a:off x="534662" y="2384412"/>
            <a:ext cx="11355984" cy="3069249"/>
            <a:chOff x="534662" y="2384412"/>
            <a:chExt cx="11355984" cy="3069249"/>
          </a:xfrm>
        </p:grpSpPr>
        <p:pic>
          <p:nvPicPr>
            <p:cNvPr id="5" name="Picture 4" descr="Graphical user interface, table&#10;&#10;Description automatically generated">
              <a:extLst>
                <a:ext uri="{FF2B5EF4-FFF2-40B4-BE49-F238E27FC236}">
                  <a16:creationId xmlns:a16="http://schemas.microsoft.com/office/drawing/2014/main" id="{2B883FAE-FB0C-4A0D-B2DD-106849941095}"/>
                </a:ext>
              </a:extLst>
            </p:cNvPr>
            <p:cNvPicPr>
              <a:picLocks noChangeAspect="1"/>
            </p:cNvPicPr>
            <p:nvPr/>
          </p:nvPicPr>
          <p:blipFill rotWithShape="1">
            <a:blip r:embed="rId3">
              <a:extLst>
                <a:ext uri="{28A0092B-C50C-407E-A947-70E740481C1C}">
                  <a14:useLocalDpi xmlns:a14="http://schemas.microsoft.com/office/drawing/2010/main" val="0"/>
                </a:ext>
              </a:extLst>
            </a:blip>
            <a:srcRect t="23333" r="32225" b="20994"/>
            <a:stretch/>
          </p:blipFill>
          <p:spPr>
            <a:xfrm>
              <a:off x="6279495" y="2384412"/>
              <a:ext cx="5611151" cy="3069249"/>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application&#10;&#10;Description automatically generated">
              <a:extLst>
                <a:ext uri="{FF2B5EF4-FFF2-40B4-BE49-F238E27FC236}">
                  <a16:creationId xmlns:a16="http://schemas.microsoft.com/office/drawing/2014/main" id="{B2B93918-9FE4-4A37-B025-84DF8F3BDFFF}"/>
                </a:ext>
              </a:extLst>
            </p:cNvPr>
            <p:cNvPicPr>
              <a:picLocks noChangeAspect="1"/>
            </p:cNvPicPr>
            <p:nvPr/>
          </p:nvPicPr>
          <p:blipFill rotWithShape="1">
            <a:blip r:embed="rId4">
              <a:extLst>
                <a:ext uri="{28A0092B-C50C-407E-A947-70E740481C1C}">
                  <a14:useLocalDpi xmlns:a14="http://schemas.microsoft.com/office/drawing/2010/main" val="0"/>
                </a:ext>
              </a:extLst>
            </a:blip>
            <a:srcRect t="16495" r="4200"/>
            <a:stretch/>
          </p:blipFill>
          <p:spPr>
            <a:xfrm>
              <a:off x="534662" y="2384412"/>
              <a:ext cx="5345183" cy="3069249"/>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27211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29986" y="2237950"/>
            <a:ext cx="11624871" cy="2057397"/>
          </a:xfrm>
        </p:spPr>
        <p:txBody>
          <a:bodyPr/>
          <a:lstStyle/>
          <a:p>
            <a:r>
              <a:rPr lang="en-US" sz="5400" cap="none" dirty="0">
                <a:latin typeface="Oswald"/>
              </a:rPr>
              <a:t>Independent Student and IRS DRT Flow</a:t>
            </a:r>
            <a:endParaRPr lang="en-US" sz="5400"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85223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415829" cy="798177"/>
          </a:xfrm>
        </p:spPr>
        <p:txBody>
          <a:bodyPr/>
          <a:lstStyle/>
          <a:p>
            <a:r>
              <a:rPr lang="en-US" cap="none" dirty="0">
                <a:latin typeface="Oswald"/>
              </a:rPr>
              <a:t>Personal Information for Student </a:t>
            </a:r>
            <a:r>
              <a:rPr lang="en-US" cap="none" dirty="0">
                <a:solidFill>
                  <a:schemeClr val="bg1"/>
                </a:solidFill>
                <a:latin typeface="Oswald"/>
              </a:rPr>
              <a:t>Independent</a:t>
            </a:r>
          </a:p>
        </p:txBody>
      </p:sp>
      <p:pic>
        <p:nvPicPr>
          <p:cNvPr id="6" name="Picture 5" descr="Personal Information for Student:&#10;&#10;This is one of multiple pages on fafsa.gov that explains that “you” and “your” are referencing the user. Other pages where this messaging appears includes the &quot;Search for High School,&quot; &quot;Student Marital Status,&quot; &quot;Parent Marital Status,&quot; and &quot;Student Tax Filing Status.&quot; &#10;&#10;Note: This is the first view for the Student Demographics section.&#10;">
            <a:extLst>
              <a:ext uri="{FF2B5EF4-FFF2-40B4-BE49-F238E27FC236}">
                <a16:creationId xmlns:a16="http://schemas.microsoft.com/office/drawing/2014/main" id="{436D5A9C-DBB4-4203-8A0F-ED91B60B8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790" y="1582622"/>
            <a:ext cx="630641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271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723308" y="35451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FAFSA</a:t>
            </a:r>
            <a:r>
              <a:rPr kumimoji="0" lang="en-US" altLang="en-US" sz="4267" b="1" i="0" u="none" strike="noStrike" kern="1200" cap="none" spc="0" normalizeH="0" baseline="30000" noProof="0">
                <a:ln>
                  <a:noFill/>
                </a:ln>
                <a:solidFill>
                  <a:schemeClr val="tx1"/>
                </a:solidFill>
                <a:effectLst/>
                <a:uLnTx/>
                <a:uFillTx/>
                <a:latin typeface="Oswald"/>
                <a:ea typeface="+mn-ea"/>
                <a:cs typeface="+mn-cs"/>
              </a:rPr>
              <a:t>®</a:t>
            </a:r>
            <a:r>
              <a:rPr kumimoji="0" lang="en-US" altLang="en-US" sz="4267" b="1" i="0" u="none" strike="noStrike" kern="1200" cap="none" spc="0" normalizeH="0" baseline="0" noProof="0">
                <a:ln>
                  <a:noFill/>
                </a:ln>
                <a:solidFill>
                  <a:schemeClr val="tx1"/>
                </a:solidFill>
                <a:effectLst/>
                <a:uLnTx/>
                <a:uFillTx/>
                <a:latin typeface="Oswald"/>
                <a:ea typeface="+mn-ea"/>
                <a:cs typeface="+mn-cs"/>
              </a:rPr>
              <a:t> Form Welcome Page</a:t>
            </a:r>
          </a:p>
        </p:txBody>
      </p:sp>
      <p:pic>
        <p:nvPicPr>
          <p:cNvPr id="6" name="Picture 5" descr="FAFSA Form Welcome Page view&#10;&#10;The user may land on this page using a direct link to the FAFSA form or selecting the &quot;Complete the FAFSA Form&quot; link under the &quot;Apply for Aid&quot; menu on the StudentAid.gov  home page. This page contains &quot;Start Here&quot; or &quot;Log In&quot; buttons for new and returning users respectfully.">
            <a:extLst>
              <a:ext uri="{FF2B5EF4-FFF2-40B4-BE49-F238E27FC236}">
                <a16:creationId xmlns:a16="http://schemas.microsoft.com/office/drawing/2014/main" id="{5CED4B99-01E3-449C-B09A-7AFB3AFBCC1C}"/>
              </a:ext>
            </a:extLst>
          </p:cNvPr>
          <p:cNvPicPr>
            <a:picLocks noChangeAspect="1"/>
          </p:cNvPicPr>
          <p:nvPr/>
        </p:nvPicPr>
        <p:blipFill>
          <a:blip r:embed="rId3"/>
          <a:stretch>
            <a:fillRect/>
          </a:stretch>
        </p:blipFill>
        <p:spPr>
          <a:xfrm>
            <a:off x="1953666" y="1491112"/>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8</a:t>
            </a:fld>
            <a:endParaRPr lang="en-US"/>
          </a:p>
        </p:txBody>
      </p:sp>
    </p:spTree>
    <p:extLst>
      <p:ext uri="{BB962C8B-B14F-4D97-AF65-F5344CB8AC3E}">
        <p14:creationId xmlns:p14="http://schemas.microsoft.com/office/powerpoint/2010/main" val="13517872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Email and Phone </a:t>
            </a:r>
            <a:r>
              <a:rPr lang="en-US" cap="none" dirty="0">
                <a:solidFill>
                  <a:schemeClr val="bg1"/>
                </a:solidFill>
                <a:latin typeface="Oswald"/>
              </a:rPr>
              <a:t>Independent</a:t>
            </a:r>
          </a:p>
        </p:txBody>
      </p:sp>
      <p:pic>
        <p:nvPicPr>
          <p:cNvPr id="5" name="Picture 4" descr="Student Email and Phone:&#10;&#10;Note: While not mandatory, it is beneficial for the student to include an email address on the FAFSA form in order to receive important communications about the student’s financial aid.&#10;&#10;">
            <a:extLst>
              <a:ext uri="{FF2B5EF4-FFF2-40B4-BE49-F238E27FC236}">
                <a16:creationId xmlns:a16="http://schemas.microsoft.com/office/drawing/2014/main" id="{F0C0BB95-0BF7-4779-9A7B-AD2A1C885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568" y="1672296"/>
            <a:ext cx="915686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93790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Address </a:t>
            </a:r>
            <a:r>
              <a:rPr lang="en-US" cap="none" dirty="0">
                <a:solidFill>
                  <a:schemeClr val="bg1"/>
                </a:solidFill>
                <a:latin typeface="Oswald"/>
              </a:rPr>
              <a:t>Independent</a:t>
            </a:r>
            <a:endParaRPr lang="en-US" cap="none" dirty="0">
              <a:latin typeface="Oswald"/>
            </a:endParaRPr>
          </a:p>
        </p:txBody>
      </p:sp>
      <p:pic>
        <p:nvPicPr>
          <p:cNvPr id="5" name="Picture 4" descr="Student Address:&#10;&#10;Screenshot of the “Student Address” view.&#10;">
            <a:extLst>
              <a:ext uri="{FF2B5EF4-FFF2-40B4-BE49-F238E27FC236}">
                <a16:creationId xmlns:a16="http://schemas.microsoft.com/office/drawing/2014/main" id="{6B4D7861-21DA-4D2C-9312-D4F8BAE98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64" y="1566282"/>
            <a:ext cx="78374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3913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123779" cy="798177"/>
          </a:xfrm>
        </p:spPr>
        <p:txBody>
          <a:bodyPr/>
          <a:lstStyle/>
          <a:p>
            <a:r>
              <a:rPr lang="en-US" cap="none" dirty="0">
                <a:latin typeface="Oswald"/>
              </a:rPr>
              <a:t>Student Residency and Eligibility </a:t>
            </a:r>
            <a:r>
              <a:rPr lang="en-US" cap="none" dirty="0">
                <a:solidFill>
                  <a:schemeClr val="bg1"/>
                </a:solidFill>
                <a:latin typeface="Oswald"/>
              </a:rPr>
              <a:t>Independent</a:t>
            </a:r>
            <a:endParaRPr lang="en-US" cap="none" dirty="0">
              <a:latin typeface="Oswald"/>
            </a:endParaRPr>
          </a:p>
        </p:txBody>
      </p:sp>
      <p:pic>
        <p:nvPicPr>
          <p:cNvPr id="5" name="Picture 4" descr="Student Residency and Eligibility:&#10;&#10;Screenshot of the “Student Residency and Eligibility” view.&#10;&#10;">
            <a:extLst>
              <a:ext uri="{FF2B5EF4-FFF2-40B4-BE49-F238E27FC236}">
                <a16:creationId xmlns:a16="http://schemas.microsoft.com/office/drawing/2014/main" id="{B1B8106D-FC16-40E6-9ED6-902919BC9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50" y="1514088"/>
            <a:ext cx="988070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94604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Education </a:t>
            </a:r>
            <a:r>
              <a:rPr lang="en-US" cap="none" dirty="0">
                <a:solidFill>
                  <a:schemeClr val="bg1"/>
                </a:solidFill>
                <a:latin typeface="Oswald"/>
              </a:rPr>
              <a:t>Independent</a:t>
            </a:r>
            <a:endParaRPr lang="en-US" cap="none" dirty="0">
              <a:latin typeface="Oswald"/>
            </a:endParaRPr>
          </a:p>
        </p:txBody>
      </p:sp>
      <p:pic>
        <p:nvPicPr>
          <p:cNvPr id="5" name="Picture 4" descr="Student Education:&#10;&#10;Screenshot of the “Student Education” view.&#10;">
            <a:extLst>
              <a:ext uri="{FF2B5EF4-FFF2-40B4-BE49-F238E27FC236}">
                <a16:creationId xmlns:a16="http://schemas.microsoft.com/office/drawing/2014/main" id="{F0E3ADC1-D43A-4F1D-902C-4E6A9289ABD0}"/>
              </a:ext>
            </a:extLst>
          </p:cNvPr>
          <p:cNvPicPr>
            <a:picLocks noChangeAspect="1"/>
          </p:cNvPicPr>
          <p:nvPr/>
        </p:nvPicPr>
        <p:blipFill>
          <a:blip r:embed="rId3"/>
          <a:stretch>
            <a:fillRect/>
          </a:stretch>
        </p:blipFill>
        <p:spPr>
          <a:xfrm>
            <a:off x="3119966" y="1594331"/>
            <a:ext cx="5952067" cy="44640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38999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Selective Service </a:t>
            </a:r>
            <a:r>
              <a:rPr lang="en-US" cap="none" dirty="0">
                <a:solidFill>
                  <a:schemeClr val="bg1"/>
                </a:solidFill>
                <a:latin typeface="Oswald"/>
              </a:rPr>
              <a:t>Independent</a:t>
            </a:r>
            <a:endParaRPr lang="en-US" cap="none" dirty="0">
              <a:latin typeface="Oswald"/>
            </a:endParaRPr>
          </a:p>
        </p:txBody>
      </p:sp>
      <p:pic>
        <p:nvPicPr>
          <p:cNvPr id="5" name="Picture 4" descr="Student Selective Service:&#10;&#10;Note: The response to this question doesn't affect eligibility explicitly.&#10;">
            <a:extLst>
              <a:ext uri="{FF2B5EF4-FFF2-40B4-BE49-F238E27FC236}">
                <a16:creationId xmlns:a16="http://schemas.microsoft.com/office/drawing/2014/main" id="{1ADDEDAD-E0CA-40A6-9953-F1CDD0674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620" y="1607479"/>
            <a:ext cx="797875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9350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Driver’s License </a:t>
            </a:r>
            <a:r>
              <a:rPr lang="en-US" cap="none" dirty="0">
                <a:solidFill>
                  <a:schemeClr val="bg1"/>
                </a:solidFill>
                <a:latin typeface="Oswald"/>
              </a:rPr>
              <a:t>Independent</a:t>
            </a:r>
            <a:endParaRPr lang="en-US" cap="none" dirty="0">
              <a:latin typeface="Oswald"/>
            </a:endParaRPr>
          </a:p>
        </p:txBody>
      </p:sp>
      <p:pic>
        <p:nvPicPr>
          <p:cNvPr id="5" name="Picture 4" descr="Student Driver’s License:&#10;&#10;Screenshot of the “Student Driver’s License” view.&#10;">
            <a:extLst>
              <a:ext uri="{FF2B5EF4-FFF2-40B4-BE49-F238E27FC236}">
                <a16:creationId xmlns:a16="http://schemas.microsoft.com/office/drawing/2014/main" id="{29B401B2-1D2D-4A67-8A21-B0B45FFFE613}"/>
              </a:ext>
            </a:extLst>
          </p:cNvPr>
          <p:cNvPicPr>
            <a:picLocks noChangeAspect="1"/>
          </p:cNvPicPr>
          <p:nvPr/>
        </p:nvPicPr>
        <p:blipFill rotWithShape="1">
          <a:blip r:embed="rId3">
            <a:extLst>
              <a:ext uri="{28A0092B-C50C-407E-A947-70E740481C1C}">
                <a14:useLocalDpi xmlns:a14="http://schemas.microsoft.com/office/drawing/2010/main" val="0"/>
              </a:ext>
            </a:extLst>
          </a:blip>
          <a:srcRect l="1924" r="7243"/>
          <a:stretch/>
        </p:blipFill>
        <p:spPr>
          <a:xfrm>
            <a:off x="1239644" y="1899053"/>
            <a:ext cx="9712712" cy="38404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65744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dirty="0">
                <a:latin typeface="Oswald"/>
              </a:rPr>
              <a:t>Student Foster Care and Parent Education Completion </a:t>
            </a:r>
            <a:r>
              <a:rPr lang="en-US" cap="none" dirty="0">
                <a:solidFill>
                  <a:schemeClr val="bg1"/>
                </a:solidFill>
                <a:latin typeface="Oswald"/>
              </a:rPr>
              <a:t>Independent</a:t>
            </a:r>
            <a:endParaRPr lang="en-US" cap="none" dirty="0">
              <a:latin typeface="Oswald"/>
            </a:endParaRPr>
          </a:p>
        </p:txBody>
      </p:sp>
      <p:pic>
        <p:nvPicPr>
          <p:cNvPr id="5" name="Picture 4" descr="Student Foster Care and Parent Education Completion:&#10;&#10;Screenshot of the “Student Foster Care and Parent Education Completion” view.&#10;">
            <a:extLst>
              <a:ext uri="{FF2B5EF4-FFF2-40B4-BE49-F238E27FC236}">
                <a16:creationId xmlns:a16="http://schemas.microsoft.com/office/drawing/2014/main" id="{37D4B6E8-D6A4-44AB-B8B7-5246A8435D43}"/>
              </a:ext>
            </a:extLst>
          </p:cNvPr>
          <p:cNvPicPr>
            <a:picLocks noChangeAspect="1"/>
          </p:cNvPicPr>
          <p:nvPr/>
        </p:nvPicPr>
        <p:blipFill rotWithShape="1">
          <a:blip r:embed="rId3">
            <a:extLst>
              <a:ext uri="{28A0092B-C50C-407E-A947-70E740481C1C}">
                <a14:useLocalDpi xmlns:a14="http://schemas.microsoft.com/office/drawing/2010/main" val="0"/>
              </a:ext>
            </a:extLst>
          </a:blip>
          <a:srcRect r="4277"/>
          <a:stretch/>
        </p:blipFill>
        <p:spPr>
          <a:xfrm>
            <a:off x="1843199" y="1826942"/>
            <a:ext cx="850560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6910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dirty="0">
                <a:latin typeface="Oswald"/>
              </a:rPr>
              <a:t>Student Eligibility Worksheet </a:t>
            </a:r>
            <a:r>
              <a:rPr lang="en-US" cap="none" dirty="0">
                <a:solidFill>
                  <a:schemeClr val="bg1"/>
                </a:solidFill>
                <a:latin typeface="Oswald"/>
              </a:rPr>
              <a:t>Independent</a:t>
            </a:r>
            <a:endParaRPr lang="en-US" cap="none" dirty="0">
              <a:latin typeface="Oswald"/>
            </a:endParaRPr>
          </a:p>
        </p:txBody>
      </p:sp>
      <p:pic>
        <p:nvPicPr>
          <p:cNvPr id="6" name="Picture 5" descr="Student Eligibility Worksheet:&#10;&#10;Screenshot of the “Student Eligibility Worksheet” view. &#10;">
            <a:extLst>
              <a:ext uri="{FF2B5EF4-FFF2-40B4-BE49-F238E27FC236}">
                <a16:creationId xmlns:a16="http://schemas.microsoft.com/office/drawing/2014/main" id="{791F631C-E107-4C34-9C8F-85ACEF5B1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500" y="2074636"/>
            <a:ext cx="7748999" cy="338273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39983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Search for High School </a:t>
            </a:r>
            <a:r>
              <a:rPr lang="en-US" cap="none" dirty="0">
                <a:solidFill>
                  <a:schemeClr val="bg1"/>
                </a:solidFill>
                <a:latin typeface="Oswald"/>
              </a:rPr>
              <a:t>Independent</a:t>
            </a:r>
            <a:endParaRPr lang="en-US" cap="none" dirty="0">
              <a:latin typeface="Oswald"/>
            </a:endParaRPr>
          </a:p>
        </p:txBody>
      </p:sp>
      <p:pic>
        <p:nvPicPr>
          <p:cNvPr id="5" name="Picture 4" descr="Search for High School:&#10;&#10;Note: This is the first page for the School Selection section.&#10;">
            <a:extLst>
              <a:ext uri="{FF2B5EF4-FFF2-40B4-BE49-F238E27FC236}">
                <a16:creationId xmlns:a16="http://schemas.microsoft.com/office/drawing/2014/main" id="{5AFEA588-546D-4A19-9FB8-E221CCB47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975" y="1331390"/>
            <a:ext cx="6496050" cy="50228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84634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49506"/>
            <a:ext cx="10794580" cy="798177"/>
          </a:xfrm>
        </p:spPr>
        <p:txBody>
          <a:bodyPr/>
          <a:lstStyle/>
          <a:p>
            <a:r>
              <a:rPr lang="en-US" cap="none" dirty="0">
                <a:latin typeface="Oswald"/>
              </a:rPr>
              <a:t>Add Your High School Manually </a:t>
            </a:r>
            <a:r>
              <a:rPr lang="en-US" cap="none" dirty="0">
                <a:solidFill>
                  <a:schemeClr val="bg1"/>
                </a:solidFill>
                <a:latin typeface="Oswald"/>
              </a:rPr>
              <a:t>Independent</a:t>
            </a:r>
            <a:endParaRPr lang="en-US" cap="none" dirty="0">
              <a:latin typeface="Oswald"/>
            </a:endParaRPr>
          </a:p>
        </p:txBody>
      </p:sp>
      <p:pic>
        <p:nvPicPr>
          <p:cNvPr id="6" name="Picture 5" descr="Add Your High School Manually:&#10;&#10;Screenshot of the “Add Your High School Manually” view.&#10;&#10;">
            <a:extLst>
              <a:ext uri="{FF2B5EF4-FFF2-40B4-BE49-F238E27FC236}">
                <a16:creationId xmlns:a16="http://schemas.microsoft.com/office/drawing/2014/main" id="{49F547AC-C124-41D3-9830-DDB39BC50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214" y="1723057"/>
            <a:ext cx="70815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840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02821"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p>
        </p:txBody>
      </p:sp>
      <p:pic>
        <p:nvPicPr>
          <p:cNvPr id="6" name="Picture 5" descr="Role Selection view&#10;&#10;The user will select a user type (i.e., student, parent, or preparer) to complete the FAFSA form.">
            <a:extLst>
              <a:ext uri="{FF2B5EF4-FFF2-40B4-BE49-F238E27FC236}">
                <a16:creationId xmlns:a16="http://schemas.microsoft.com/office/drawing/2014/main" id="{D5198DF4-2AC6-4E40-85A8-2CAEEB52DEF9}"/>
              </a:ext>
            </a:extLst>
          </p:cNvPr>
          <p:cNvPicPr>
            <a:picLocks noChangeAspect="1"/>
          </p:cNvPicPr>
          <p:nvPr/>
        </p:nvPicPr>
        <p:blipFill>
          <a:blip r:embed="rId3"/>
          <a:stretch>
            <a:fillRect/>
          </a:stretch>
        </p:blipFill>
        <p:spPr>
          <a:xfrm>
            <a:off x="1953666" y="1491112"/>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9</a:t>
            </a:fld>
            <a:endParaRPr lang="en-US"/>
          </a:p>
        </p:txBody>
      </p:sp>
    </p:spTree>
    <p:extLst>
      <p:ext uri="{BB962C8B-B14F-4D97-AF65-F5344CB8AC3E}">
        <p14:creationId xmlns:p14="http://schemas.microsoft.com/office/powerpoint/2010/main" val="3759922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High School Search Results </a:t>
            </a:r>
            <a:r>
              <a:rPr lang="en-US" cap="none" dirty="0">
                <a:solidFill>
                  <a:schemeClr val="bg1"/>
                </a:solidFill>
                <a:latin typeface="Oswald"/>
              </a:rPr>
              <a:t>Independent</a:t>
            </a:r>
            <a:endParaRPr lang="en-US" cap="none" dirty="0">
              <a:latin typeface="Oswald"/>
            </a:endParaRPr>
          </a:p>
        </p:txBody>
      </p:sp>
      <p:pic>
        <p:nvPicPr>
          <p:cNvPr id="6" name="Picture 5" descr="High School Search Results:&#10;&#10;Screenshot of the “High School Search Results” view.&#10;">
            <a:extLst>
              <a:ext uri="{FF2B5EF4-FFF2-40B4-BE49-F238E27FC236}">
                <a16:creationId xmlns:a16="http://schemas.microsoft.com/office/drawing/2014/main" id="{A3E0E101-06EB-4E84-82E3-363C1D8AC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278" y="1532194"/>
            <a:ext cx="3643444" cy="482204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52296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Confirm Your High School </a:t>
            </a:r>
            <a:r>
              <a:rPr lang="en-US" cap="none" dirty="0">
                <a:solidFill>
                  <a:schemeClr val="bg1"/>
                </a:solidFill>
                <a:latin typeface="Oswald"/>
              </a:rPr>
              <a:t>Independent</a:t>
            </a:r>
            <a:endParaRPr lang="en-US" cap="none" dirty="0">
              <a:latin typeface="Oswald"/>
            </a:endParaRPr>
          </a:p>
        </p:txBody>
      </p:sp>
      <p:pic>
        <p:nvPicPr>
          <p:cNvPr id="5" name="Picture 4" descr="Confirm Your High School:&#10;&#10;Screenshot of the “Confirm Your High School” view&#10;">
            <a:extLst>
              <a:ext uri="{FF2B5EF4-FFF2-40B4-BE49-F238E27FC236}">
                <a16:creationId xmlns:a16="http://schemas.microsoft.com/office/drawing/2014/main" id="{BF245090-9D23-4F4F-B541-4AEDFFCDF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959" y="1711648"/>
            <a:ext cx="613608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04930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College Search </a:t>
            </a:r>
            <a:r>
              <a:rPr lang="en-US" cap="none" dirty="0">
                <a:solidFill>
                  <a:schemeClr val="bg1"/>
                </a:solidFill>
                <a:latin typeface="Oswald"/>
              </a:rPr>
              <a:t>Independent</a:t>
            </a:r>
            <a:endParaRPr lang="en-US" cap="none" dirty="0">
              <a:latin typeface="Oswald"/>
            </a:endParaRPr>
          </a:p>
        </p:txBody>
      </p:sp>
      <p:pic>
        <p:nvPicPr>
          <p:cNvPr id="5" name="Picture 4" descr="College Search:&#10;&#10;Screenshot of the “College Search” view.&#10;&#10;&#10;">
            <a:extLst>
              <a:ext uri="{FF2B5EF4-FFF2-40B4-BE49-F238E27FC236}">
                <a16:creationId xmlns:a16="http://schemas.microsoft.com/office/drawing/2014/main" id="{E3AD72B7-1219-4953-931B-8F71F5AA6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711" y="1313996"/>
            <a:ext cx="4952578"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8184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College Search Results </a:t>
            </a:r>
            <a:r>
              <a:rPr lang="en-US" cap="none" dirty="0">
                <a:solidFill>
                  <a:schemeClr val="bg1"/>
                </a:solidFill>
                <a:latin typeface="Oswald"/>
              </a:rPr>
              <a:t>Independent</a:t>
            </a:r>
            <a:endParaRPr lang="en-US" cap="none" dirty="0">
              <a:latin typeface="Oswald"/>
            </a:endParaRPr>
          </a:p>
        </p:txBody>
      </p:sp>
      <p:pic>
        <p:nvPicPr>
          <p:cNvPr id="5" name="Picture 4" descr="College Search Results:&#10;&#10;Screenshot of the “College Search Results” view.&#10;">
            <a:extLst>
              <a:ext uri="{FF2B5EF4-FFF2-40B4-BE49-F238E27FC236}">
                <a16:creationId xmlns:a16="http://schemas.microsoft.com/office/drawing/2014/main" id="{ACF7E354-FE9F-467E-BF80-6174DB47F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400" y="1204974"/>
            <a:ext cx="3967200" cy="53035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43332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49506"/>
            <a:ext cx="10794580" cy="798177"/>
          </a:xfrm>
        </p:spPr>
        <p:txBody>
          <a:bodyPr/>
          <a:lstStyle/>
          <a:p>
            <a:r>
              <a:rPr lang="en-US" cap="none" dirty="0">
                <a:latin typeface="Oswald"/>
              </a:rPr>
              <a:t>Search by Federal School Code </a:t>
            </a:r>
            <a:r>
              <a:rPr lang="en-US" cap="none" dirty="0">
                <a:solidFill>
                  <a:schemeClr val="bg1"/>
                </a:solidFill>
                <a:latin typeface="Oswald"/>
              </a:rPr>
              <a:t>Independent</a:t>
            </a:r>
            <a:endParaRPr lang="en-US" cap="none" dirty="0">
              <a:latin typeface="Oswald"/>
            </a:endParaRPr>
          </a:p>
        </p:txBody>
      </p:sp>
      <p:pic>
        <p:nvPicPr>
          <p:cNvPr id="5" name="Picture 4" descr="Search by Federal School Code:&#10;&#10;Screenshot of the “Search by Federal School Code” view.&#10;&#10;">
            <a:extLst>
              <a:ext uri="{FF2B5EF4-FFF2-40B4-BE49-F238E27FC236}">
                <a16:creationId xmlns:a16="http://schemas.microsoft.com/office/drawing/2014/main" id="{19B7D0F3-2D9E-492A-8D33-8078960F2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283" y="1669015"/>
            <a:ext cx="5395433"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4157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Selected Colleges and Housing Info </a:t>
            </a:r>
            <a:r>
              <a:rPr lang="en-US" cap="none" dirty="0">
                <a:solidFill>
                  <a:schemeClr val="bg1"/>
                </a:solidFill>
                <a:latin typeface="Oswald"/>
              </a:rPr>
              <a:t>I</a:t>
            </a:r>
          </a:p>
        </p:txBody>
      </p:sp>
      <p:pic>
        <p:nvPicPr>
          <p:cNvPr id="5" name="Picture 4" descr="Selected Colleges and Housing Info:&#10;&#10;Screenshot of the “Selected Colleges and Housing Plans” view.&#10;&#10;Note: Users can reorder schools on this page which will not affect federal aid, but can affect state/school aid.&#10;">
            <a:extLst>
              <a:ext uri="{FF2B5EF4-FFF2-40B4-BE49-F238E27FC236}">
                <a16:creationId xmlns:a16="http://schemas.microsoft.com/office/drawing/2014/main" id="{A2DD9E23-0BC1-4525-A578-B36138835256}"/>
              </a:ext>
            </a:extLst>
          </p:cNvPr>
          <p:cNvPicPr>
            <a:picLocks noChangeAspect="1"/>
          </p:cNvPicPr>
          <p:nvPr/>
        </p:nvPicPr>
        <p:blipFill rotWithShape="1">
          <a:blip r:embed="rId3">
            <a:extLst>
              <a:ext uri="{28A0092B-C50C-407E-A947-70E740481C1C}">
                <a14:useLocalDpi xmlns:a14="http://schemas.microsoft.com/office/drawing/2010/main" val="0"/>
              </a:ext>
            </a:extLst>
          </a:blip>
          <a:srcRect r="6110"/>
          <a:stretch/>
        </p:blipFill>
        <p:spPr>
          <a:xfrm>
            <a:off x="3126921" y="1558471"/>
            <a:ext cx="5938157" cy="4241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06066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Marital Status </a:t>
            </a:r>
            <a:r>
              <a:rPr lang="en-US" cap="none" dirty="0">
                <a:solidFill>
                  <a:schemeClr val="bg1"/>
                </a:solidFill>
                <a:latin typeface="Oswald"/>
              </a:rPr>
              <a:t>Independent</a:t>
            </a:r>
            <a:endParaRPr lang="en-US" cap="none" dirty="0">
              <a:latin typeface="Oswald"/>
            </a:endParaRPr>
          </a:p>
        </p:txBody>
      </p:sp>
      <p:pic>
        <p:nvPicPr>
          <p:cNvPr id="5" name="Picture 4" descr="Student Marital Status:&#10;&#10;Screenshot of the “Student Marital Status” view.&#10;&#10;Note: This is the first page of the Dependency Status section.&#10;">
            <a:extLst>
              <a:ext uri="{FF2B5EF4-FFF2-40B4-BE49-F238E27FC236}">
                <a16:creationId xmlns:a16="http://schemas.microsoft.com/office/drawing/2014/main" id="{FD726D86-FC31-498D-99C5-37295F783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796" y="2007961"/>
            <a:ext cx="7404408" cy="36576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11368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923829" cy="798177"/>
          </a:xfrm>
        </p:spPr>
        <p:txBody>
          <a:bodyPr/>
          <a:lstStyle/>
          <a:p>
            <a:r>
              <a:rPr lang="en-US" cap="none" dirty="0">
                <a:latin typeface="Oswald"/>
              </a:rPr>
              <a:t>Does the Student Have Dependents? </a:t>
            </a:r>
            <a:r>
              <a:rPr lang="en-US" cap="none" dirty="0">
                <a:solidFill>
                  <a:schemeClr val="bg1"/>
                </a:solidFill>
                <a:latin typeface="Oswald"/>
              </a:rPr>
              <a:t>Independent</a:t>
            </a:r>
            <a:endParaRPr lang="en-US" cap="none" dirty="0">
              <a:latin typeface="Oswald"/>
            </a:endParaRPr>
          </a:p>
        </p:txBody>
      </p:sp>
      <p:pic>
        <p:nvPicPr>
          <p:cNvPr id="6" name="Picture 5" descr="Does the Student Have Dependents?:&#10;&#10;Screenshot of the “Does the Student Have Dependents?” view.&#10;&#10;Note: In this view, the student has dependents&#10;">
            <a:extLst>
              <a:ext uri="{FF2B5EF4-FFF2-40B4-BE49-F238E27FC236}">
                <a16:creationId xmlns:a16="http://schemas.microsoft.com/office/drawing/2014/main" id="{F51EF428-798F-48FB-922A-E8CAA7D08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342" y="1812997"/>
            <a:ext cx="6659315"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30882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Household Info </a:t>
            </a:r>
            <a:r>
              <a:rPr lang="en-US" cap="none" dirty="0">
                <a:solidFill>
                  <a:schemeClr val="bg1"/>
                </a:solidFill>
                <a:latin typeface="Oswald"/>
              </a:rPr>
              <a:t>Independent</a:t>
            </a:r>
            <a:endParaRPr lang="en-US" cap="none" dirty="0">
              <a:latin typeface="Oswald"/>
            </a:endParaRPr>
          </a:p>
        </p:txBody>
      </p:sp>
      <p:pic>
        <p:nvPicPr>
          <p:cNvPr id="7" name="Picture 6" descr="Student Household Info:&#10;&#10;Screenshot of the &quot;Student Household Info&quot; view.&#10;&#10;Note: This view is only available if the student has dependents.&#10;">
            <a:extLst>
              <a:ext uri="{FF2B5EF4-FFF2-40B4-BE49-F238E27FC236}">
                <a16:creationId xmlns:a16="http://schemas.microsoft.com/office/drawing/2014/main" id="{84BBE7F8-7109-48C3-A071-051C3EC11AD8}"/>
              </a:ext>
            </a:extLst>
          </p:cNvPr>
          <p:cNvPicPr>
            <a:picLocks noChangeAspect="1"/>
          </p:cNvPicPr>
          <p:nvPr/>
        </p:nvPicPr>
        <p:blipFill>
          <a:blip r:embed="rId3"/>
          <a:stretch>
            <a:fillRect/>
          </a:stretch>
        </p:blipFill>
        <p:spPr>
          <a:xfrm>
            <a:off x="2629794" y="1667079"/>
            <a:ext cx="7492633" cy="407248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18603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Independent Student Status </a:t>
            </a:r>
            <a:r>
              <a:rPr lang="en-US" cap="none" dirty="0">
                <a:solidFill>
                  <a:schemeClr val="bg1"/>
                </a:solidFill>
                <a:latin typeface="Oswald"/>
              </a:rPr>
              <a:t>Independent</a:t>
            </a:r>
            <a:endParaRPr lang="en-US" cap="none" dirty="0">
              <a:latin typeface="Oswald"/>
            </a:endParaRPr>
          </a:p>
        </p:txBody>
      </p:sp>
      <p:pic>
        <p:nvPicPr>
          <p:cNvPr id="5" name="Picture 4" descr="Independent Student Status:&#10;&#10;This view only displays if it has been determined that the user is considered to be independent. Generally, independent users have the choice of whether to answer questions about their parents; however, some health professions or law schools may require parent information.&#10;">
            <a:extLst>
              <a:ext uri="{FF2B5EF4-FFF2-40B4-BE49-F238E27FC236}">
                <a16:creationId xmlns:a16="http://schemas.microsoft.com/office/drawing/2014/main" id="{0BFA1E47-96FA-4B9C-875D-8EA1E7898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598" y="1815791"/>
            <a:ext cx="7956804"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5798959"/>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B1C6FF60030546809DA2372D00398F" ma:contentTypeVersion="18" ma:contentTypeDescription="Create a new document." ma:contentTypeScope="" ma:versionID="8ad99091eae6a61d27829631c23fc8ec">
  <xsd:schema xmlns:xsd="http://www.w3.org/2001/XMLSchema" xmlns:xs="http://www.w3.org/2001/XMLSchema" xmlns:p="http://schemas.microsoft.com/office/2006/metadata/properties" xmlns:ns1="http://schemas.microsoft.com/sharepoint/v3" xmlns:ns2="41d6d728-afb5-49e6-a79f-5f3b4d7fb77b" xmlns:ns3="8e2ce8b7-93fd-47d4-b6ce-7d3e60c492c9" targetNamespace="http://schemas.microsoft.com/office/2006/metadata/properties" ma:root="true" ma:fieldsID="af6d26e3e3c782b87ff62622298b79a6" ns1:_="" ns2:_="" ns3:_="">
    <xsd:import namespace="http://schemas.microsoft.com/sharepoint/v3"/>
    <xsd:import namespace="41d6d728-afb5-49e6-a79f-5f3b4d7fb77b"/>
    <xsd:import namespace="8e2ce8b7-93fd-47d4-b6ce-7d3e60c492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1:_ip_UnifiedCompliancePolicyProperties" minOccurs="0"/>
                <xsd:element ref="ns1:_ip_UnifiedCompliancePolicyUIAction"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Folder_x0020_Descrip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d6d728-afb5-49e6-a79f-5f3b4d7fb7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2ce8b7-93fd-47d4-b6ce-7d3e60c492c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Folder_x0020_Description" ma:index="23" nillable="true" ma:displayName="Folder/File Description" ma:description="Test" ma:format="Dropdown" ma:internalName="Folder_x0020_Description">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Folder_x0020_Description xmlns="8e2ce8b7-93fd-47d4-b6ce-7d3e60c492c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501C3E-1DCA-47A0-AB9C-85E33B66BE64}">
  <ds:schemaRefs>
    <ds:schemaRef ds:uri="41d6d728-afb5-49e6-a79f-5f3b4d7fb77b"/>
    <ds:schemaRef ds:uri="8e2ce8b7-93fd-47d4-b6ce-7d3e60c492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E376008-96D4-4ABA-979E-BB0A4B41A0EB}">
  <ds:schemaRefs>
    <ds:schemaRef ds:uri="http://schemas.microsoft.com/office/2006/documentManagement/types"/>
    <ds:schemaRef ds:uri="http://purl.org/dc/dcmitype/"/>
    <ds:schemaRef ds:uri="http://www.w3.org/XML/1998/namespace"/>
    <ds:schemaRef ds:uri="http://purl.org/dc/elements/1.1/"/>
    <ds:schemaRef ds:uri="8e2ce8b7-93fd-47d4-b6ce-7d3e60c492c9"/>
    <ds:schemaRef ds:uri="http://schemas.microsoft.com/office/2006/metadata/properties"/>
    <ds:schemaRef ds:uri="http://purl.org/dc/terms/"/>
    <ds:schemaRef ds:uri="http://schemas.microsoft.com/office/infopath/2007/PartnerControls"/>
    <ds:schemaRef ds:uri="http://schemas.openxmlformats.org/package/2006/metadata/core-properties"/>
    <ds:schemaRef ds:uri="41d6d728-afb5-49e6-a79f-5f3b4d7fb77b"/>
    <ds:schemaRef ds:uri="http://schemas.microsoft.com/sharepoint/v3"/>
  </ds:schemaRefs>
</ds:datastoreItem>
</file>

<file path=customXml/itemProps3.xml><?xml version="1.0" encoding="utf-8"?>
<ds:datastoreItem xmlns:ds="http://schemas.openxmlformats.org/officeDocument/2006/customXml" ds:itemID="{4EDA655F-D9D6-4D4B-AF77-910B5067DE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1504</TotalTime>
  <Words>5611</Words>
  <Application>Microsoft Office PowerPoint</Application>
  <PresentationFormat>Widescreen</PresentationFormat>
  <Paragraphs>1082</Paragraphs>
  <Slides>189</Slides>
  <Notes>189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189</vt:i4>
      </vt:variant>
    </vt:vector>
  </HeadingPairs>
  <TitlesOfParts>
    <vt:vector size="196" baseType="lpstr">
      <vt:lpstr>Arial</vt:lpstr>
      <vt:lpstr>Calibri</vt:lpstr>
      <vt:lpstr>Cambria</vt:lpstr>
      <vt:lpstr>Noto Serif</vt:lpstr>
      <vt:lpstr>Oswald</vt:lpstr>
      <vt:lpstr>Roboto</vt:lpstr>
      <vt:lpstr>Office Theme</vt:lpstr>
      <vt:lpstr>2022–23 FAFSA® Form on StudentAid.gov Preview Presentation</vt:lpstr>
      <vt:lpstr>Topics</vt:lpstr>
      <vt:lpstr>Overview</vt:lpstr>
      <vt:lpstr>Overview (continued, part 2)</vt:lpstr>
      <vt:lpstr>Home View page</vt:lpstr>
      <vt:lpstr>StudentAid.gov Home</vt:lpstr>
      <vt:lpstr>Apply for Aid</vt:lpstr>
      <vt:lpstr>FAFSA® Form Welcome Page</vt:lpstr>
      <vt:lpstr>Role Selection </vt:lpstr>
      <vt:lpstr>Role Selection Dependent </vt:lpstr>
      <vt:lpstr>Role Selection  </vt:lpstr>
      <vt:lpstr>Log In Page </vt:lpstr>
      <vt:lpstr>Dependent Student with Parental Data</vt:lpstr>
      <vt:lpstr>Personal Information for Student</vt:lpstr>
      <vt:lpstr>Student Email and Phone</vt:lpstr>
      <vt:lpstr>Student Address</vt:lpstr>
      <vt:lpstr>Student Residency and Eligibility</vt:lpstr>
      <vt:lpstr>State of Legal Residence</vt:lpstr>
      <vt:lpstr>Student Education</vt:lpstr>
      <vt:lpstr>Student Selective Service</vt:lpstr>
      <vt:lpstr>Student Driver’s License</vt:lpstr>
      <vt:lpstr>Student Foster Care and Parent Education Completion</vt:lpstr>
      <vt:lpstr>Student Eligibility Worksheet</vt:lpstr>
      <vt:lpstr>Search for High School</vt:lpstr>
      <vt:lpstr>Add Your High School Manually</vt:lpstr>
      <vt:lpstr>High School Search Results</vt:lpstr>
      <vt:lpstr>Confirm Your High School</vt:lpstr>
      <vt:lpstr>College Search</vt:lpstr>
      <vt:lpstr>Search by Federal School Code</vt:lpstr>
      <vt:lpstr>College Search Results</vt:lpstr>
      <vt:lpstr>Selected Colleges and Housing Info</vt:lpstr>
      <vt:lpstr>Student Marital Status</vt:lpstr>
      <vt:lpstr>Does the Student Have Dependents?</vt:lpstr>
      <vt:lpstr>Student Additional Dependency Questions</vt:lpstr>
      <vt:lpstr>Student Homelessness Filter Questions</vt:lpstr>
      <vt:lpstr>Dependent Student Status</vt:lpstr>
      <vt:lpstr>Whose Information Should I Provide?</vt:lpstr>
      <vt:lpstr>Parent Marital Status</vt:lpstr>
      <vt:lpstr>Personal Information for First Parent</vt:lpstr>
      <vt:lpstr>Personal Information for Other Parent</vt:lpstr>
      <vt:lpstr>Parent State of Legal Residence</vt:lpstr>
      <vt:lpstr>Enter Information for Your Parent’s Dependents (2 of 2)</vt:lpstr>
      <vt:lpstr>Enter Information for Your Parent’s Dependents</vt:lpstr>
      <vt:lpstr>Parent Household Information</vt:lpstr>
      <vt:lpstr>Parent Tax Filing Status</vt:lpstr>
      <vt:lpstr>Parent Eligible for IRS DRT</vt:lpstr>
      <vt:lpstr>Parent Log In to IRS Data Retrieval Tool</vt:lpstr>
      <vt:lpstr>Parent IRS Info</vt:lpstr>
      <vt:lpstr>Parent Income from Work</vt:lpstr>
      <vt:lpstr>Parent Additional IRS Info</vt:lpstr>
      <vt:lpstr>Parent Questions for Tax Filers Only</vt:lpstr>
      <vt:lpstr>Parent Additional Financial Info</vt:lpstr>
      <vt:lpstr>Parent Untaxed Income</vt:lpstr>
      <vt:lpstr>Parent Assets</vt:lpstr>
      <vt:lpstr>Student Tax Filing Status</vt:lpstr>
      <vt:lpstr>Student Tax Filing Status Dependent</vt:lpstr>
      <vt:lpstr>Student Eligible for IRS Data Retrieval Tool (DRT)</vt:lpstr>
      <vt:lpstr>Student IRS Info</vt:lpstr>
      <vt:lpstr>Student Income from Work</vt:lpstr>
      <vt:lpstr>Student Additional IRS Info</vt:lpstr>
      <vt:lpstr>Student Questions for Tax Filers Only</vt:lpstr>
      <vt:lpstr>Student Additional Financial Info</vt:lpstr>
      <vt:lpstr>Student Untaxed Income</vt:lpstr>
      <vt:lpstr>Student Assets</vt:lpstr>
      <vt:lpstr>Preparer Info</vt:lpstr>
      <vt:lpstr>FAFSA Summary</vt:lpstr>
      <vt:lpstr>FAFSA Summary 1</vt:lpstr>
      <vt:lpstr>FAFSA Summary 2</vt:lpstr>
      <vt:lpstr>FAFSA Summary 3</vt:lpstr>
      <vt:lpstr>FAFSA Summary 4</vt:lpstr>
      <vt:lpstr>FAFSA Summary 5</vt:lpstr>
      <vt:lpstr>Agreement of Terms</vt:lpstr>
      <vt:lpstr>Signature Status</vt:lpstr>
      <vt:lpstr>Parent Signature Selection</vt:lpstr>
      <vt:lpstr>Agreement of Terms Dependent</vt:lpstr>
      <vt:lpstr>Signature Options</vt:lpstr>
      <vt:lpstr>Confirmation Page</vt:lpstr>
      <vt:lpstr>Independent Student and IRS DRT Flow</vt:lpstr>
      <vt:lpstr>Personal Information for Student Independent</vt:lpstr>
      <vt:lpstr>Student Email and Phone Independent</vt:lpstr>
      <vt:lpstr>Student Address Independent</vt:lpstr>
      <vt:lpstr>Student Residency and Eligibility Independent</vt:lpstr>
      <vt:lpstr>Student Education Independent</vt:lpstr>
      <vt:lpstr>Student Selective Service Independent</vt:lpstr>
      <vt:lpstr>Student Driver’s License Independent</vt:lpstr>
      <vt:lpstr>Student Foster Care and Parent Education Completion Independent</vt:lpstr>
      <vt:lpstr>Student Eligibility Worksheet Independent</vt:lpstr>
      <vt:lpstr>Search for High School Independent</vt:lpstr>
      <vt:lpstr>Add Your High School Manually Independent</vt:lpstr>
      <vt:lpstr>High School Search Results Independent</vt:lpstr>
      <vt:lpstr>Confirm Your High School Independent</vt:lpstr>
      <vt:lpstr>College Search Independent</vt:lpstr>
      <vt:lpstr>College Search Results Independent</vt:lpstr>
      <vt:lpstr>Search by Federal School Code Independent</vt:lpstr>
      <vt:lpstr>Selected Colleges and Housing Info I</vt:lpstr>
      <vt:lpstr>Student Marital Status Independent</vt:lpstr>
      <vt:lpstr>Does the Student Have Dependents? Independent</vt:lpstr>
      <vt:lpstr>Student Household Info Independent</vt:lpstr>
      <vt:lpstr>Independent Student Status Independent</vt:lpstr>
      <vt:lpstr>Student Tax Filing Status Independent</vt:lpstr>
      <vt:lpstr>Leaving the FAFSA.gov Pop-up Independent</vt:lpstr>
      <vt:lpstr>IRS Website Disclaimer Independent</vt:lpstr>
      <vt:lpstr>Get My Federal Income Tax Information Independent</vt:lpstr>
      <vt:lpstr>Federal Income Tax Information Results Independent</vt:lpstr>
      <vt:lpstr>Student IRS Info Independent</vt:lpstr>
      <vt:lpstr>Student Income from Work Independent</vt:lpstr>
      <vt:lpstr>Student Simplified Path Determination Independent</vt:lpstr>
      <vt:lpstr>Student Additional IRS Info Independent</vt:lpstr>
      <vt:lpstr>Student Questions for Tax Filers Only Independent</vt:lpstr>
      <vt:lpstr>Student Additional Financial Info Independent</vt:lpstr>
      <vt:lpstr>Student Untaxed Income Independent</vt:lpstr>
      <vt:lpstr>Student Assets Independent</vt:lpstr>
      <vt:lpstr>Preparer Info Independent</vt:lpstr>
      <vt:lpstr>FAFSA Summary (Authenticated User) Independent</vt:lpstr>
      <vt:lpstr>FAFSA Summary (Authenticated User) 1 Independent</vt:lpstr>
      <vt:lpstr>FAFSA Summary (Authenticated User) 2Independent</vt:lpstr>
      <vt:lpstr>FAFSA Summary (Authenticated User) 3Independent</vt:lpstr>
      <vt:lpstr>Agreement of Terms (Authenticated User) Independent</vt:lpstr>
      <vt:lpstr>Confirmation Page (Authenticated User) Independent</vt:lpstr>
      <vt:lpstr>FAFSA Summary (Unauthenticated User) Independent</vt:lpstr>
      <vt:lpstr>FAFSA Summary (Unauthenticated User) 4 Independent</vt:lpstr>
      <vt:lpstr>FAFSA Summary (Unauthenticated User) I 3</vt:lpstr>
      <vt:lpstr>FAFSA Summary (Unauthenticated User) I 2</vt:lpstr>
      <vt:lpstr>Agreement of Terms  (Unauthenticated User) Independent</vt:lpstr>
      <vt:lpstr>Signature Options  (Unauthenticated User) Independent</vt:lpstr>
      <vt:lpstr>Confirmation Page (Unauthenticated User) Independent</vt:lpstr>
      <vt:lpstr>My FAFSA® Views</vt:lpstr>
      <vt:lpstr>My FAFSA® View</vt:lpstr>
      <vt:lpstr>Start a 2022–23 FAFSA® Form</vt:lpstr>
      <vt:lpstr>Start a 2022–23 FAFSA® Form </vt:lpstr>
      <vt:lpstr>Complete and Submit a FAFSA® Renewal</vt:lpstr>
      <vt:lpstr>Renew My FAFSA® form </vt:lpstr>
      <vt:lpstr>Continue or Start Over</vt:lpstr>
      <vt:lpstr>Continue or Start Over 2</vt:lpstr>
      <vt:lpstr>Action Required</vt:lpstr>
      <vt:lpstr>Action Required 2</vt:lpstr>
      <vt:lpstr>Application Processed Successfully</vt:lpstr>
      <vt:lpstr>Application Processed Successfully 2</vt:lpstr>
      <vt:lpstr>View the Student Aid Report (SAR)</vt:lpstr>
      <vt:lpstr>View the Student Aid Report (SAR) 2</vt:lpstr>
      <vt:lpstr>Processing Results Tab</vt:lpstr>
      <vt:lpstr>FAFSA Data Tab </vt:lpstr>
      <vt:lpstr>FAFSA Data (1 of 5) </vt:lpstr>
      <vt:lpstr>FAFSA Data (2 of 5) </vt:lpstr>
      <vt:lpstr>FAFSA Data (3 of 5) </vt:lpstr>
      <vt:lpstr>FAFSA Data (4 of 5) </vt:lpstr>
      <vt:lpstr>FAFSA Data (5 of 5) </vt:lpstr>
      <vt:lpstr>School Information</vt:lpstr>
      <vt:lpstr>Financial Aid History</vt:lpstr>
      <vt:lpstr>Financial Aid History 2</vt:lpstr>
      <vt:lpstr>Corrections History</vt:lpstr>
      <vt:lpstr>User Account Management</vt:lpstr>
      <vt:lpstr>User Account Management 2</vt:lpstr>
      <vt:lpstr>Account Information</vt:lpstr>
      <vt:lpstr>FAFSA® Corrections</vt:lpstr>
      <vt:lpstr>My FAFSA ® </vt:lpstr>
      <vt:lpstr>Make Corrections</vt:lpstr>
      <vt:lpstr>FAFSA ® Form Sections</vt:lpstr>
      <vt:lpstr>Student Demographics</vt:lpstr>
      <vt:lpstr>Student Eligibility </vt:lpstr>
      <vt:lpstr>Confirm Your High School </vt:lpstr>
      <vt:lpstr>Selected College and Housing Info</vt:lpstr>
      <vt:lpstr>Dependency Determination</vt:lpstr>
      <vt:lpstr>Dependency Status Results</vt:lpstr>
      <vt:lpstr>Parent Demographics </vt:lpstr>
      <vt:lpstr>Parent Information</vt:lpstr>
      <vt:lpstr>Parent Information 2</vt:lpstr>
      <vt:lpstr>Parent Financials</vt:lpstr>
      <vt:lpstr>Parent Financials 2</vt:lpstr>
      <vt:lpstr>Student Financials</vt:lpstr>
      <vt:lpstr>Student Financials 2</vt:lpstr>
      <vt:lpstr>Sign and Submit</vt:lpstr>
      <vt:lpstr>Confirmation</vt:lpstr>
      <vt:lpstr>Special Circumstances/Special Circumstances With Unsubsidized Loan Only</vt:lpstr>
      <vt:lpstr>Dependent Student Status View</vt:lpstr>
      <vt:lpstr>Impact of Not Providing Parent Information</vt:lpstr>
      <vt:lpstr>Special Circumstances Qualifications</vt:lpstr>
      <vt:lpstr>Homelessness Circumstances</vt:lpstr>
      <vt:lpstr>Student Homelessness Filter Question</vt:lpstr>
      <vt:lpstr>Student Homelessness Questions</vt:lpstr>
      <vt:lpstr>Independent Student Status</vt:lpstr>
      <vt:lpstr>Student Homelessness Questions View</vt:lpstr>
      <vt:lpstr>Homeless or At Risk of Being Homeless</vt:lpstr>
      <vt:lpstr>Impact of Not Providing Parent Information 2</vt:lpstr>
      <vt:lpstr>Homeless or At Risk of Being Homeless Acknowledgement</vt:lpstr>
      <vt:lpstr>  Additional Resources </vt:lpstr>
      <vt:lpstr>My Documents</vt:lpstr>
      <vt:lpstr>Notifications</vt:lpstr>
      <vt:lpstr>  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2021-22 fafsa.gov preview presentation</dc:title>
  <dc:creator>Lloyd, Leslie</dc:creator>
  <cp:lastModifiedBy>Alease Copelin</cp:lastModifiedBy>
  <cp:revision>8</cp:revision>
  <dcterms:created xsi:type="dcterms:W3CDTF">2020-06-18T13:31:15Z</dcterms:created>
  <dcterms:modified xsi:type="dcterms:W3CDTF">2021-10-16T02:09:12Z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0x01010035B1C6FF60030546809DA2372D00398F</vt:lpwstr>
  </property>
  <property fmtid="{D5CDD505-2E9C-101B-9397-08002B2CF9AE}" pid="3" name="AuthorIds_UIVersion_2560">
    <vt:lpwstr>79</vt:lpwstr>
  </property>
  <property fmtid="{D5CDD505-2E9C-101B-9397-08002B2CF9AE}" pid="4" name="_dlc_DocIdItemGuid">
    <vt:lpwstr>6d8916d9-c90c-427d-be6d-cadf75d58a33</vt:lpwstr>
  </property>
</Properties>
</file>